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9" r:id="rId4"/>
    <p:sldId id="262" r:id="rId5"/>
    <p:sldId id="263" r:id="rId6"/>
    <p:sldId id="265" r:id="rId7"/>
    <p:sldId id="260" r:id="rId8"/>
    <p:sldId id="287" r:id="rId9"/>
    <p:sldId id="261" r:id="rId10"/>
    <p:sldId id="288" r:id="rId11"/>
    <p:sldId id="289" r:id="rId12"/>
    <p:sldId id="290" r:id="rId13"/>
    <p:sldId id="291" r:id="rId14"/>
    <p:sldId id="292" r:id="rId15"/>
    <p:sldId id="293" r:id="rId16"/>
    <p:sldId id="295" r:id="rId17"/>
    <p:sldId id="294" r:id="rId18"/>
  </p:sldIdLst>
  <p:sldSz cx="8961438" cy="6858000"/>
  <p:notesSz cx="9144000" cy="6858000"/>
  <p:defaultTextStyle>
    <a:defPPr>
      <a:defRPr lang="en-US"/>
    </a:defPPr>
    <a:lvl1pPr marL="0" algn="l" defTabSz="914075" rtl="0" eaLnBrk="1" latinLnBrk="0" hangingPunct="1">
      <a:defRPr sz="2000" kern="1200">
        <a:solidFill>
          <a:schemeClr val="tx1"/>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590" autoAdjust="0"/>
  </p:normalViewPr>
  <p:slideViewPr>
    <p:cSldViewPr>
      <p:cViewPr>
        <p:scale>
          <a:sx n="66" d="100"/>
          <a:sy n="66" d="100"/>
        </p:scale>
        <p:origin x="-1548" y="-210"/>
      </p:cViewPr>
      <p:guideLst>
        <p:guide orient="horz" pos="2162"/>
        <p:guide pos="2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1C77B00D-B644-4272-AEE1-9EDF806DB35C}" type="datetimeFigureOut">
              <a:rPr lang="en-US" smtClean="0"/>
              <a:t>12/21/2016</a:t>
            </a:fld>
            <a:endParaRPr lang="en-US"/>
          </a:p>
        </p:txBody>
      </p:sp>
      <p:sp>
        <p:nvSpPr>
          <p:cNvPr id="4" name="Slide Image Placeholder 3"/>
          <p:cNvSpPr>
            <a:spLocks noGrp="1" noRot="1" noChangeAspect="1"/>
          </p:cNvSpPr>
          <p:nvPr>
            <p:ph type="sldImg" idx="2"/>
          </p:nvPr>
        </p:nvSpPr>
        <p:spPr>
          <a:xfrm>
            <a:off x="2892425" y="514350"/>
            <a:ext cx="335915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EED0F602-CE0E-47AB-A513-E7E948143060}" type="slidenum">
              <a:rPr lang="en-US" smtClean="0"/>
              <a:t>‹#›</a:t>
            </a:fld>
            <a:endParaRPr lang="en-US"/>
          </a:p>
        </p:txBody>
      </p:sp>
    </p:spTree>
    <p:extLst>
      <p:ext uri="{BB962C8B-B14F-4D97-AF65-F5344CB8AC3E}">
        <p14:creationId xmlns:p14="http://schemas.microsoft.com/office/powerpoint/2010/main" val="258801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72125" y="2130434"/>
            <a:ext cx="7617224" cy="1470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1344219" y="3886200"/>
            <a:ext cx="6273014" cy="1752600"/>
          </a:xfrm>
        </p:spPr>
        <p:txBody>
          <a:bodyPr/>
          <a:lstStyle>
            <a:lvl1pPr marL="0" indent="0" algn="ctr">
              <a:buNone/>
              <a:defRPr>
                <a:solidFill>
                  <a:schemeClr val="tx1">
                    <a:tint val="75000"/>
                  </a:schemeClr>
                </a:solidFill>
              </a:defRPr>
            </a:lvl1pPr>
            <a:lvl2pPr marL="457043" indent="0" algn="ctr">
              <a:buNone/>
              <a:defRPr>
                <a:solidFill>
                  <a:schemeClr val="tx1">
                    <a:tint val="75000"/>
                  </a:schemeClr>
                </a:solidFill>
              </a:defRPr>
            </a:lvl2pPr>
            <a:lvl3pPr marL="914075" indent="0" algn="ctr">
              <a:buNone/>
              <a:defRPr>
                <a:solidFill>
                  <a:schemeClr val="tx1">
                    <a:tint val="75000"/>
                  </a:schemeClr>
                </a:solidFill>
              </a:defRPr>
            </a:lvl3pPr>
            <a:lvl4pPr marL="1371115" indent="0" algn="ctr">
              <a:buNone/>
              <a:defRPr>
                <a:solidFill>
                  <a:schemeClr val="tx1">
                    <a:tint val="75000"/>
                  </a:schemeClr>
                </a:solidFill>
              </a:defRPr>
            </a:lvl4pPr>
            <a:lvl5pPr marL="1828154" indent="0" algn="ctr">
              <a:buNone/>
              <a:defRPr>
                <a:solidFill>
                  <a:schemeClr val="tx1">
                    <a:tint val="75000"/>
                  </a:schemeClr>
                </a:solidFill>
              </a:defRPr>
            </a:lvl5pPr>
            <a:lvl6pPr marL="2285193" indent="0" algn="ctr">
              <a:buNone/>
              <a:defRPr>
                <a:solidFill>
                  <a:schemeClr val="tx1">
                    <a:tint val="75000"/>
                  </a:schemeClr>
                </a:solidFill>
              </a:defRPr>
            </a:lvl6pPr>
            <a:lvl7pPr marL="2742233" indent="0" algn="ctr">
              <a:buNone/>
              <a:defRPr>
                <a:solidFill>
                  <a:schemeClr val="tx1">
                    <a:tint val="75000"/>
                  </a:schemeClr>
                </a:solidFill>
              </a:defRPr>
            </a:lvl7pPr>
            <a:lvl8pPr marL="3199272" indent="0" algn="ctr">
              <a:buNone/>
              <a:defRPr>
                <a:solidFill>
                  <a:schemeClr val="tx1">
                    <a:tint val="75000"/>
                  </a:schemeClr>
                </a:solidFill>
              </a:defRPr>
            </a:lvl8pPr>
            <a:lvl9pPr marL="36563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566878-1FCA-447C-90F1-884B36C0292C}"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59871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F7CDD2-332B-4E6F-AB63-B18A18755A53}"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1050185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7050" y="274646"/>
            <a:ext cx="2016324" cy="58515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8094" y="274646"/>
            <a:ext cx="5899613" cy="58515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03B991-1060-44AB-AF22-9EEA784F0168}"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164798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C57BF2-6D22-4F3E-9BFC-5AFCF6D1B56F}"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385797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911" y="4406930"/>
            <a:ext cx="7617224" cy="1362075"/>
          </a:xfrm>
        </p:spPr>
        <p:txBody>
          <a:bodyPr anchor="t"/>
          <a:lstStyle>
            <a:lvl1pPr algn="l">
              <a:defRPr sz="3900" b="1" cap="all"/>
            </a:lvl1pPr>
          </a:lstStyle>
          <a:p>
            <a:r>
              <a:rPr lang="en-US" smtClean="0"/>
              <a:t>Click to edit Master title style</a:t>
            </a:r>
            <a:endParaRPr lang="en-US"/>
          </a:p>
        </p:txBody>
      </p:sp>
      <p:sp>
        <p:nvSpPr>
          <p:cNvPr id="3" name="Text Placeholder 2"/>
          <p:cNvSpPr>
            <a:spLocks noGrp="1"/>
          </p:cNvSpPr>
          <p:nvPr>
            <p:ph type="body" idx="1"/>
          </p:nvPr>
        </p:nvSpPr>
        <p:spPr>
          <a:xfrm>
            <a:off x="707911" y="2906727"/>
            <a:ext cx="7617224" cy="1500191"/>
          </a:xfrm>
        </p:spPr>
        <p:txBody>
          <a:bodyPr anchor="b"/>
          <a:lstStyle>
            <a:lvl1pPr marL="0" indent="0">
              <a:buNone/>
              <a:defRPr sz="2000">
                <a:solidFill>
                  <a:schemeClr val="tx1">
                    <a:tint val="75000"/>
                  </a:schemeClr>
                </a:solidFill>
              </a:defRPr>
            </a:lvl1pPr>
            <a:lvl2pPr marL="457043" indent="0">
              <a:buNone/>
              <a:defRPr sz="2000">
                <a:solidFill>
                  <a:schemeClr val="tx1">
                    <a:tint val="75000"/>
                  </a:schemeClr>
                </a:solidFill>
              </a:defRPr>
            </a:lvl2pPr>
            <a:lvl3pPr marL="914075" indent="0">
              <a:buNone/>
              <a:defRPr sz="1600">
                <a:solidFill>
                  <a:schemeClr val="tx1">
                    <a:tint val="75000"/>
                  </a:schemeClr>
                </a:solidFill>
              </a:defRPr>
            </a:lvl3pPr>
            <a:lvl4pPr marL="1371115" indent="0">
              <a:buNone/>
              <a:defRPr sz="1600">
                <a:solidFill>
                  <a:schemeClr val="tx1">
                    <a:tint val="75000"/>
                  </a:schemeClr>
                </a:solidFill>
              </a:defRPr>
            </a:lvl4pPr>
            <a:lvl5pPr marL="1828154" indent="0">
              <a:buNone/>
              <a:defRPr sz="1600">
                <a:solidFill>
                  <a:schemeClr val="tx1">
                    <a:tint val="75000"/>
                  </a:schemeClr>
                </a:solidFill>
              </a:defRPr>
            </a:lvl5pPr>
            <a:lvl6pPr marL="2285193" indent="0">
              <a:buNone/>
              <a:defRPr sz="1600">
                <a:solidFill>
                  <a:schemeClr val="tx1">
                    <a:tint val="75000"/>
                  </a:schemeClr>
                </a:solidFill>
              </a:defRPr>
            </a:lvl6pPr>
            <a:lvl7pPr marL="2742233" indent="0">
              <a:buNone/>
              <a:defRPr sz="1600">
                <a:solidFill>
                  <a:schemeClr val="tx1">
                    <a:tint val="75000"/>
                  </a:schemeClr>
                </a:solidFill>
              </a:defRPr>
            </a:lvl7pPr>
            <a:lvl8pPr marL="3199272" indent="0">
              <a:buNone/>
              <a:defRPr sz="1600">
                <a:solidFill>
                  <a:schemeClr val="tx1">
                    <a:tint val="75000"/>
                  </a:schemeClr>
                </a:solidFill>
              </a:defRPr>
            </a:lvl8pPr>
            <a:lvl9pPr marL="36563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7E2ABA-E31A-4D52-9A79-B74CCF242951}" type="datetime1">
              <a:rPr lang="en-US" smtClean="0"/>
              <a:t>12/21/2016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183188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8099" y="1600235"/>
            <a:ext cx="3957961" cy="452596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5420" y="1600235"/>
            <a:ext cx="3957961" cy="4525965"/>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9FBCCC-45CA-48A1-9E61-690A74B68B3B}"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239896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48087" y="1535133"/>
            <a:ext cx="3959529" cy="639765"/>
          </a:xfrm>
        </p:spPr>
        <p:txBody>
          <a:bodyPr anchor="b"/>
          <a:lstStyle>
            <a:lvl1pPr marL="0" indent="0">
              <a:buNone/>
              <a:defRPr sz="2400" b="1"/>
            </a:lvl1pPr>
            <a:lvl2pPr marL="457043" indent="0">
              <a:buNone/>
              <a:defRPr sz="2000" b="1"/>
            </a:lvl2pPr>
            <a:lvl3pPr marL="914075" indent="0">
              <a:buNone/>
              <a:defRPr sz="2000" b="1"/>
            </a:lvl3pPr>
            <a:lvl4pPr marL="1371115" indent="0">
              <a:buNone/>
              <a:defRPr sz="1600" b="1"/>
            </a:lvl4pPr>
            <a:lvl5pPr marL="1828154" indent="0">
              <a:buNone/>
              <a:defRPr sz="1600" b="1"/>
            </a:lvl5pPr>
            <a:lvl6pPr marL="2285193" indent="0">
              <a:buNone/>
              <a:defRPr sz="1600" b="1"/>
            </a:lvl6pPr>
            <a:lvl7pPr marL="2742233" indent="0">
              <a:buNone/>
              <a:defRPr sz="1600" b="1"/>
            </a:lvl7pPr>
            <a:lvl8pPr marL="3199272" indent="0">
              <a:buNone/>
              <a:defRPr sz="1600" b="1"/>
            </a:lvl8pPr>
            <a:lvl9pPr marL="36563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48087" y="2174901"/>
            <a:ext cx="3959529" cy="3951296"/>
          </a:xfrm>
        </p:spPr>
        <p:txBody>
          <a:bodyPr/>
          <a:lstStyle>
            <a:lvl1pPr>
              <a:defRPr sz="24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552309" y="1535133"/>
            <a:ext cx="3961082" cy="639765"/>
          </a:xfrm>
        </p:spPr>
        <p:txBody>
          <a:bodyPr anchor="b"/>
          <a:lstStyle>
            <a:lvl1pPr marL="0" indent="0">
              <a:buNone/>
              <a:defRPr sz="2400" b="1"/>
            </a:lvl1pPr>
            <a:lvl2pPr marL="457043" indent="0">
              <a:buNone/>
              <a:defRPr sz="2000" b="1"/>
            </a:lvl2pPr>
            <a:lvl3pPr marL="914075" indent="0">
              <a:buNone/>
              <a:defRPr sz="2000" b="1"/>
            </a:lvl3pPr>
            <a:lvl4pPr marL="1371115" indent="0">
              <a:buNone/>
              <a:defRPr sz="1600" b="1"/>
            </a:lvl4pPr>
            <a:lvl5pPr marL="1828154" indent="0">
              <a:buNone/>
              <a:defRPr sz="1600" b="1"/>
            </a:lvl5pPr>
            <a:lvl6pPr marL="2285193" indent="0">
              <a:buNone/>
              <a:defRPr sz="1600" b="1"/>
            </a:lvl6pPr>
            <a:lvl7pPr marL="2742233" indent="0">
              <a:buNone/>
              <a:defRPr sz="1600" b="1"/>
            </a:lvl7pPr>
            <a:lvl8pPr marL="3199272" indent="0">
              <a:buNone/>
              <a:defRPr sz="1600" b="1"/>
            </a:lvl8pPr>
            <a:lvl9pPr marL="36563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52309" y="2174901"/>
            <a:ext cx="3961082" cy="3951296"/>
          </a:xfrm>
        </p:spPr>
        <p:txBody>
          <a:bodyPr/>
          <a:lstStyle>
            <a:lvl1pPr>
              <a:defRPr sz="24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03496-B950-4518-BBB7-165E277A84AF}" type="datetime1">
              <a:rPr lang="en-US" smtClean="0"/>
              <a:t>12/21/2016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2296023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D3679D-DF81-4D90-9DE8-FA4F648F8923}" type="datetime1">
              <a:rPr lang="en-US" smtClean="0"/>
              <a:t>12/21/2016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826669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C4646-83DD-4EB2-A045-640D84154F11}" type="datetime1">
              <a:rPr lang="en-US" smtClean="0"/>
              <a:t>12/21/2016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18139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088" y="273054"/>
            <a:ext cx="2948252"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03696" y="273081"/>
            <a:ext cx="5009695" cy="5853116"/>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8088" y="1435133"/>
            <a:ext cx="2948252" cy="4691066"/>
          </a:xfrm>
        </p:spPr>
        <p:txBody>
          <a:bodyPr/>
          <a:lstStyle>
            <a:lvl1pPr marL="0" indent="0">
              <a:buNone/>
              <a:defRPr sz="1600"/>
            </a:lvl1pPr>
            <a:lvl2pPr marL="457043" indent="0">
              <a:buNone/>
              <a:defRPr sz="1400"/>
            </a:lvl2pPr>
            <a:lvl3pPr marL="914075" indent="0">
              <a:buNone/>
              <a:defRPr sz="1000"/>
            </a:lvl3pPr>
            <a:lvl4pPr marL="1371115" indent="0">
              <a:buNone/>
              <a:defRPr sz="800"/>
            </a:lvl4pPr>
            <a:lvl5pPr marL="1828154" indent="0">
              <a:buNone/>
              <a:defRPr sz="800"/>
            </a:lvl5pPr>
            <a:lvl6pPr marL="2285193" indent="0">
              <a:buNone/>
              <a:defRPr sz="800"/>
            </a:lvl6pPr>
            <a:lvl7pPr marL="2742233" indent="0">
              <a:buNone/>
              <a:defRPr sz="800"/>
            </a:lvl7pPr>
            <a:lvl8pPr marL="3199272" indent="0">
              <a:buNone/>
              <a:defRPr sz="800"/>
            </a:lvl8pPr>
            <a:lvl9pPr marL="3656309"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1AFD95-2ABD-48F9-B8AF-7CFF30E208B5}"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19404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56512" y="4800612"/>
            <a:ext cx="5376863"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56512" y="612781"/>
            <a:ext cx="5376863" cy="4114800"/>
          </a:xfrm>
        </p:spPr>
        <p:txBody>
          <a:bodyPr/>
          <a:lstStyle>
            <a:lvl1pPr marL="0" indent="0">
              <a:buNone/>
              <a:defRPr sz="3100"/>
            </a:lvl1pPr>
            <a:lvl2pPr marL="457043" indent="0">
              <a:buNone/>
              <a:defRPr sz="2800"/>
            </a:lvl2pPr>
            <a:lvl3pPr marL="914075" indent="0">
              <a:buNone/>
              <a:defRPr sz="2400"/>
            </a:lvl3pPr>
            <a:lvl4pPr marL="1371115" indent="0">
              <a:buNone/>
              <a:defRPr sz="2000"/>
            </a:lvl4pPr>
            <a:lvl5pPr marL="1828154" indent="0">
              <a:buNone/>
              <a:defRPr sz="2000"/>
            </a:lvl5pPr>
            <a:lvl6pPr marL="2285193" indent="0">
              <a:buNone/>
              <a:defRPr sz="2000"/>
            </a:lvl6pPr>
            <a:lvl7pPr marL="2742233" indent="0">
              <a:buNone/>
              <a:defRPr sz="2000"/>
            </a:lvl7pPr>
            <a:lvl8pPr marL="3199272" indent="0">
              <a:buNone/>
              <a:defRPr sz="2000"/>
            </a:lvl8pPr>
            <a:lvl9pPr marL="3656309" indent="0">
              <a:buNone/>
              <a:defRPr sz="2000"/>
            </a:lvl9pPr>
          </a:lstStyle>
          <a:p>
            <a:endParaRPr lang="en-US"/>
          </a:p>
        </p:txBody>
      </p:sp>
      <p:sp>
        <p:nvSpPr>
          <p:cNvPr id="4" name="Text Placeholder 3"/>
          <p:cNvSpPr>
            <a:spLocks noGrp="1"/>
          </p:cNvSpPr>
          <p:nvPr>
            <p:ph type="body" sz="half" idx="2"/>
          </p:nvPr>
        </p:nvSpPr>
        <p:spPr>
          <a:xfrm>
            <a:off x="1756512" y="5367367"/>
            <a:ext cx="5376863" cy="804864"/>
          </a:xfrm>
        </p:spPr>
        <p:txBody>
          <a:bodyPr/>
          <a:lstStyle>
            <a:lvl1pPr marL="0" indent="0">
              <a:buNone/>
              <a:defRPr sz="1600"/>
            </a:lvl1pPr>
            <a:lvl2pPr marL="457043" indent="0">
              <a:buNone/>
              <a:defRPr sz="1400"/>
            </a:lvl2pPr>
            <a:lvl3pPr marL="914075" indent="0">
              <a:buNone/>
              <a:defRPr sz="1000"/>
            </a:lvl3pPr>
            <a:lvl4pPr marL="1371115" indent="0">
              <a:buNone/>
              <a:defRPr sz="800"/>
            </a:lvl4pPr>
            <a:lvl5pPr marL="1828154" indent="0">
              <a:buNone/>
              <a:defRPr sz="800"/>
            </a:lvl5pPr>
            <a:lvl6pPr marL="2285193" indent="0">
              <a:buNone/>
              <a:defRPr sz="800"/>
            </a:lvl6pPr>
            <a:lvl7pPr marL="2742233" indent="0">
              <a:buNone/>
              <a:defRPr sz="800"/>
            </a:lvl7pPr>
            <a:lvl8pPr marL="3199272" indent="0">
              <a:buNone/>
              <a:defRPr sz="800"/>
            </a:lvl8pPr>
            <a:lvl9pPr marL="3656309"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41EB1D-33D8-4165-A907-91C6725BFA22}" type="datetime1">
              <a:rPr lang="en-US" smtClean="0"/>
              <a:t>12/21/2016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01CB4-1670-436A-90DD-EC1BF05621B4}" type="slidenum">
              <a:rPr lang="en-US" smtClean="0"/>
              <a:t>‹#›</a:t>
            </a:fld>
            <a:endParaRPr lang="en-US"/>
          </a:p>
        </p:txBody>
      </p:sp>
    </p:spTree>
    <p:extLst>
      <p:ext uri="{BB962C8B-B14F-4D97-AF65-F5344CB8AC3E}">
        <p14:creationId xmlns:p14="http://schemas.microsoft.com/office/powerpoint/2010/main" val="2369190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8095" y="274651"/>
            <a:ext cx="8065292" cy="1143000"/>
          </a:xfrm>
          <a:prstGeom prst="rect">
            <a:avLst/>
          </a:prstGeom>
        </p:spPr>
        <p:txBody>
          <a:bodyPr vert="horz" lIns="91409" tIns="45703" rIns="91409" bIns="457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48095" y="1600235"/>
            <a:ext cx="8065292" cy="4525965"/>
          </a:xfrm>
          <a:prstGeom prst="rect">
            <a:avLst/>
          </a:prstGeom>
        </p:spPr>
        <p:txBody>
          <a:bodyPr vert="horz" lIns="91409" tIns="45703" rIns="91409" bIns="457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48072" y="6356355"/>
            <a:ext cx="2091002" cy="365130"/>
          </a:xfrm>
          <a:prstGeom prst="rect">
            <a:avLst/>
          </a:prstGeom>
        </p:spPr>
        <p:txBody>
          <a:bodyPr vert="horz" lIns="91409" tIns="45703" rIns="91409" bIns="45703" rtlCol="0" anchor="ctr"/>
          <a:lstStyle>
            <a:lvl1pPr algn="l">
              <a:defRPr sz="1400">
                <a:solidFill>
                  <a:schemeClr val="tx1">
                    <a:tint val="75000"/>
                  </a:schemeClr>
                </a:solidFill>
              </a:defRPr>
            </a:lvl1pPr>
          </a:lstStyle>
          <a:p>
            <a:fld id="{D94EC302-60B5-4AD8-9C42-FE0A8049391F}" type="datetime1">
              <a:rPr lang="en-US" smtClean="0"/>
              <a:t>12/21/2016</a:t>
            </a:fld>
            <a:endParaRPr lang="en-US"/>
          </a:p>
        </p:txBody>
      </p:sp>
      <p:sp>
        <p:nvSpPr>
          <p:cNvPr id="5" name="Footer Placeholder 4"/>
          <p:cNvSpPr>
            <a:spLocks noGrp="1"/>
          </p:cNvSpPr>
          <p:nvPr>
            <p:ph type="ftr" sz="quarter" idx="3"/>
          </p:nvPr>
        </p:nvSpPr>
        <p:spPr>
          <a:xfrm>
            <a:off x="3061850" y="6356355"/>
            <a:ext cx="2837787" cy="365130"/>
          </a:xfrm>
          <a:prstGeom prst="rect">
            <a:avLst/>
          </a:prstGeom>
        </p:spPr>
        <p:txBody>
          <a:bodyPr vert="horz" lIns="91409" tIns="45703" rIns="91409" bIns="45703" rtlCol="0" anchor="ctr"/>
          <a:lstStyle>
            <a:lvl1pPr algn="ctr">
              <a:defRPr sz="1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22364" y="6356355"/>
            <a:ext cx="2091002" cy="365130"/>
          </a:xfrm>
          <a:prstGeom prst="rect">
            <a:avLst/>
          </a:prstGeom>
        </p:spPr>
        <p:txBody>
          <a:bodyPr vert="horz" lIns="91409" tIns="45703" rIns="91409" bIns="45703" rtlCol="0" anchor="ctr"/>
          <a:lstStyle>
            <a:lvl1pPr algn="r">
              <a:defRPr sz="1400">
                <a:solidFill>
                  <a:schemeClr val="tx1">
                    <a:tint val="75000"/>
                  </a:schemeClr>
                </a:solidFill>
              </a:defRPr>
            </a:lvl1pPr>
          </a:lstStyle>
          <a:p>
            <a:fld id="{72801CB4-1670-436A-90DD-EC1BF05621B4}" type="slidenum">
              <a:rPr lang="en-US" smtClean="0"/>
              <a:t>‹#›</a:t>
            </a:fld>
            <a:endParaRPr lang="en-US"/>
          </a:p>
        </p:txBody>
      </p:sp>
    </p:spTree>
    <p:extLst>
      <p:ext uri="{BB962C8B-B14F-4D97-AF65-F5344CB8AC3E}">
        <p14:creationId xmlns:p14="http://schemas.microsoft.com/office/powerpoint/2010/main" val="104783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075" rtl="0" eaLnBrk="1" latinLnBrk="0" hangingPunct="1">
        <a:spcBef>
          <a:spcPct val="0"/>
        </a:spcBef>
        <a:buNone/>
        <a:defRPr sz="4400" kern="1200">
          <a:solidFill>
            <a:schemeClr val="tx1"/>
          </a:solidFill>
          <a:latin typeface="+mj-lt"/>
          <a:ea typeface="+mj-ea"/>
          <a:cs typeface="+mj-cs"/>
        </a:defRPr>
      </a:lvl1pPr>
    </p:titleStyle>
    <p:bodyStyle>
      <a:lvl1pPr marL="342778" indent="-342778" algn="l" defTabSz="914075" rtl="0" eaLnBrk="1" latinLnBrk="0" hangingPunct="1">
        <a:spcBef>
          <a:spcPct val="20000"/>
        </a:spcBef>
        <a:buFont typeface="Arial" pitchFamily="34" charset="0"/>
        <a:buChar char="•"/>
        <a:defRPr sz="3100" kern="1200">
          <a:solidFill>
            <a:schemeClr val="tx1"/>
          </a:solidFill>
          <a:latin typeface="+mn-lt"/>
          <a:ea typeface="+mn-ea"/>
          <a:cs typeface="+mn-cs"/>
        </a:defRPr>
      </a:lvl1pPr>
      <a:lvl2pPr marL="742690" indent="-285649" algn="l" defTabSz="91407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594" indent="-228521" algn="l" defTabSz="91407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637"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675"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711"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5"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790"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1" indent="-228521" algn="l" defTabSz="9140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75" rtl="0" eaLnBrk="1" latinLnBrk="0" hangingPunct="1">
        <a:defRPr sz="2000" kern="1200">
          <a:solidFill>
            <a:schemeClr val="tx1"/>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khoapham.vn/KhoaPhamTraining/android/snipet/" TargetMode="External"/><Relationship Id="rId7" Type="http://schemas.openxmlformats.org/officeDocument/2006/relationships/hyperlink" Target="https://jsoup.org/download" TargetMode="External"/><Relationship Id="rId2" Type="http://schemas.openxmlformats.org/officeDocument/2006/relationships/hyperlink" Target="http://www.thietkewebsite360.com/tin-tuc/chi-tiet/cach-doc-tin-b%E1%BA%B1ng-rss-cach-su-dung-rss-159/" TargetMode="External"/><Relationship Id="rId1" Type="http://schemas.openxmlformats.org/officeDocument/2006/relationships/slideLayout" Target="../slideLayouts/slideLayout2.xml"/><Relationship Id="rId6" Type="http://schemas.openxmlformats.org/officeDocument/2006/relationships/hyperlink" Target="http://square.github.io/picasso/" TargetMode="External"/><Relationship Id="rId5" Type="http://schemas.openxmlformats.org/officeDocument/2006/relationships/hyperlink" Target="http://o7planning.org/vi/10399/huong-dan-su-dung-java-jsoup-phan-tich-html" TargetMode="External"/><Relationship Id="rId4" Type="http://schemas.openxmlformats.org/officeDocument/2006/relationships/hyperlink" Target="http://vnexpress.net/r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97639" y="1196876"/>
            <a:ext cx="7104631" cy="2308324"/>
          </a:xfrm>
          <a:prstGeom prst="rect">
            <a:avLst/>
          </a:prstGeom>
          <a:noFill/>
        </p:spPr>
        <p:txBody>
          <a:bodyPr wrap="square" rtlCol="0">
            <a:spAutoFit/>
          </a:bodyPr>
          <a:lstStyle/>
          <a:p>
            <a:pPr algn="ctr">
              <a:lnSpc>
                <a:spcPct val="150000"/>
              </a:lnSpc>
            </a:pPr>
            <a:r>
              <a:rPr lang="en-US" sz="3200" dirty="0" smtClean="0">
                <a:effectLst>
                  <a:outerShdw blurRad="38100" dist="38100" dir="2700000" algn="tl">
                    <a:srgbClr val="000000">
                      <a:alpha val="43137"/>
                    </a:srgbClr>
                  </a:outerShdw>
                </a:effectLst>
                <a:latin typeface="Tahoma" pitchFamily="34" charset="0"/>
                <a:ea typeface="Tahoma" pitchFamily="34" charset="0"/>
                <a:cs typeface="Tahoma" pitchFamily="34" charset="0"/>
              </a:rPr>
              <a:t>ĐỀ TÀI: XÂY DỰNG ỨNG DỤNG GOOD NEWS (TỔNG HỢP TIN TỨC DỰA TRÊN RSS)</a:t>
            </a:r>
            <a:endParaRPr lang="en-US" sz="3200" dirty="0">
              <a:effectLst>
                <a:outerShdw blurRad="38100" dist="38100" dir="2700000" algn="tl">
                  <a:srgbClr val="000000">
                    <a:alpha val="43137"/>
                  </a:srgbClr>
                </a:outerShdw>
              </a:effectLst>
              <a:latin typeface="Tahoma" pitchFamily="34" charset="0"/>
              <a:ea typeface="Tahoma" pitchFamily="34" charset="0"/>
              <a:cs typeface="Tahoma" pitchFamily="34" charset="0"/>
            </a:endParaRPr>
          </a:p>
        </p:txBody>
      </p:sp>
      <p:sp>
        <p:nvSpPr>
          <p:cNvPr id="8" name="TextBox 7"/>
          <p:cNvSpPr txBox="1"/>
          <p:nvPr/>
        </p:nvSpPr>
        <p:spPr>
          <a:xfrm>
            <a:off x="4396144" y="4114800"/>
            <a:ext cx="4252538" cy="1754326"/>
          </a:xfrm>
          <a:prstGeom prst="rect">
            <a:avLst/>
          </a:prstGeom>
          <a:noFill/>
        </p:spPr>
        <p:txBody>
          <a:bodyPr wrap="square" rtlCol="0">
            <a:spAutoFit/>
          </a:bodyPr>
          <a:lstStyle/>
          <a:p>
            <a:pPr>
              <a:lnSpc>
                <a:spcPct val="150000"/>
              </a:lnSpc>
            </a:pPr>
            <a:r>
              <a:rPr lang="en-US" sz="2400" dirty="0" smtClean="0">
                <a:latin typeface="Tahoma" pitchFamily="34" charset="0"/>
                <a:ea typeface="Tahoma" pitchFamily="34" charset="0"/>
                <a:cs typeface="Tahoma" pitchFamily="34" charset="0"/>
              </a:rPr>
              <a:t>GVHD: </a:t>
            </a:r>
            <a:r>
              <a:rPr lang="vi-VN" sz="2400" dirty="0" smtClean="0">
                <a:latin typeface="Tahoma" pitchFamily="34" charset="0"/>
                <a:ea typeface="Tahoma" pitchFamily="34" charset="0"/>
                <a:cs typeface="Tahoma" pitchFamily="34" charset="0"/>
              </a:rPr>
              <a:t>Tiêu Kim Cương</a:t>
            </a:r>
            <a:endParaRPr lang="en-US" sz="2400" dirty="0" smtClean="0">
              <a:latin typeface="Tahoma" pitchFamily="34" charset="0"/>
              <a:ea typeface="Tahoma" pitchFamily="34" charset="0"/>
              <a:cs typeface="Tahoma" pitchFamily="34" charset="0"/>
            </a:endParaRPr>
          </a:p>
          <a:p>
            <a:pPr>
              <a:lnSpc>
                <a:spcPct val="150000"/>
              </a:lnSpc>
            </a:pPr>
            <a:r>
              <a:rPr lang="vi-VN" sz="2400" dirty="0" smtClean="0">
                <a:latin typeface="Tahoma" pitchFamily="34" charset="0"/>
                <a:ea typeface="Tahoma" pitchFamily="34" charset="0"/>
                <a:cs typeface="Tahoma" pitchFamily="34" charset="0"/>
              </a:rPr>
              <a:t>NTH</a:t>
            </a:r>
            <a:r>
              <a:rPr lang="en-US" sz="2400" dirty="0" smtClean="0">
                <a:latin typeface="Tahoma" pitchFamily="34" charset="0"/>
                <a:ea typeface="Tahoma" pitchFamily="34" charset="0"/>
                <a:cs typeface="Tahoma" pitchFamily="34" charset="0"/>
              </a:rPr>
              <a:t>: A</a:t>
            </a:r>
            <a:r>
              <a:rPr lang="vi-VN" sz="2400" dirty="0" smtClean="0">
                <a:latin typeface="Tahoma" pitchFamily="34" charset="0"/>
                <a:ea typeface="Tahoma" pitchFamily="34" charset="0"/>
                <a:cs typeface="Tahoma" pitchFamily="34" charset="0"/>
              </a:rPr>
              <a:t>ndroid</a:t>
            </a:r>
            <a:r>
              <a:rPr lang="en-US" sz="2400" dirty="0" smtClean="0">
                <a:latin typeface="Tahoma" pitchFamily="34" charset="0"/>
                <a:ea typeface="Tahoma" pitchFamily="34" charset="0"/>
                <a:cs typeface="Tahoma" pitchFamily="34" charset="0"/>
              </a:rPr>
              <a:t>-2</a:t>
            </a:r>
          </a:p>
          <a:p>
            <a:pPr>
              <a:lnSpc>
                <a:spcPct val="150000"/>
              </a:lnSpc>
            </a:pPr>
            <a:r>
              <a:rPr lang="en-US" sz="2400" dirty="0" smtClean="0">
                <a:latin typeface="Tahoma" pitchFamily="34" charset="0"/>
                <a:ea typeface="Tahoma" pitchFamily="34" charset="0"/>
                <a:cs typeface="Tahoma" pitchFamily="34" charset="0"/>
              </a:rPr>
              <a:t>LỚP: CD14TT2</a:t>
            </a:r>
          </a:p>
        </p:txBody>
      </p:sp>
      <p:sp>
        <p:nvSpPr>
          <p:cNvPr id="6" name="TextBox 5"/>
          <p:cNvSpPr txBox="1"/>
          <p:nvPr/>
        </p:nvSpPr>
        <p:spPr>
          <a:xfrm>
            <a:off x="518315" y="27851"/>
            <a:ext cx="7924804" cy="923330"/>
          </a:xfrm>
          <a:prstGeom prst="rect">
            <a:avLst/>
          </a:prstGeom>
          <a:noFill/>
        </p:spPr>
        <p:txBody>
          <a:bodyPr wrap="squar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Trường Cao đẳng Công nghệ Thủ Đức</a:t>
            </a:r>
            <a:endParaRPr lang="en-US" sz="3600" dirty="0">
              <a:solidFill>
                <a:srgbClr val="FFFF00"/>
              </a:solidFill>
              <a:latin typeface="Tahoma" pitchFamily="34" charset="0"/>
              <a:ea typeface="Tahoma" pitchFamily="34" charset="0"/>
              <a:cs typeface="Tahoma" pitchFamily="34" charset="0"/>
            </a:endParaRPr>
          </a:p>
        </p:txBody>
      </p:sp>
      <p:sp>
        <p:nvSpPr>
          <p:cNvPr id="19"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20"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a:t>
            </a:fld>
            <a:endParaRPr lang="en-US">
              <a:solidFill>
                <a:srgbClr val="FF0000"/>
              </a:solidFill>
            </a:endParaRPr>
          </a:p>
        </p:txBody>
      </p:sp>
      <p:sp>
        <p:nvSpPr>
          <p:cNvPr id="21"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208" t="30114" r="32597" b="43939"/>
          <a:stretch/>
        </p:blipFill>
        <p:spPr bwMode="auto">
          <a:xfrm>
            <a:off x="746919" y="4038600"/>
            <a:ext cx="3408219" cy="189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87978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4657" y="27849"/>
            <a:ext cx="6504666" cy="92333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ỨNG DỤNG</a:t>
            </a:r>
            <a:r>
              <a:rPr lang="vi-VN" sz="3600" dirty="0" smtClean="0">
                <a:solidFill>
                  <a:srgbClr val="FFFF00"/>
                </a:solidFill>
                <a:latin typeface="Tahoma" pitchFamily="34" charset="0"/>
                <a:ea typeface="Tahoma" pitchFamily="34" charset="0"/>
                <a:cs typeface="Tahoma" pitchFamily="34" charset="0"/>
              </a:rPr>
              <a:t> (4)</a:t>
            </a:r>
            <a:endParaRPr lang="en-US" sz="3600" dirty="0">
              <a:solidFill>
                <a:srgbClr val="FFFF00"/>
              </a:solidFill>
              <a:latin typeface="Tahoma" pitchFamily="34" charset="0"/>
              <a:ea typeface="Tahoma" pitchFamily="34" charset="0"/>
              <a:cs typeface="Tahoma" pitchFamily="34" charset="0"/>
            </a:endParaRPr>
          </a:p>
        </p:txBody>
      </p:sp>
      <p:sp>
        <p:nvSpPr>
          <p:cNvPr id="5" name="TextBox 4"/>
          <p:cNvSpPr txBox="1"/>
          <p:nvPr/>
        </p:nvSpPr>
        <p:spPr>
          <a:xfrm>
            <a:off x="442119" y="1029210"/>
            <a:ext cx="4257897"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2.3 Mô tả chức năng chính</a:t>
            </a:r>
            <a:endParaRPr lang="en-US" sz="2400" b="1" dirty="0">
              <a:latin typeface="Tahoma" pitchFamily="34" charset="0"/>
              <a:ea typeface="Tahoma" pitchFamily="34" charset="0"/>
              <a:cs typeface="Tahoma" pitchFamily="34" charset="0"/>
            </a:endParaRPr>
          </a:p>
        </p:txBody>
      </p:sp>
      <p:sp>
        <p:nvSpPr>
          <p:cNvPr id="6" name="Rectangle 5"/>
          <p:cNvSpPr/>
          <p:nvPr/>
        </p:nvSpPr>
        <p:spPr>
          <a:xfrm>
            <a:off x="497020" y="1905000"/>
            <a:ext cx="8229600" cy="2400657"/>
          </a:xfrm>
          <a:prstGeom prst="rect">
            <a:avLst/>
          </a:prstGeom>
        </p:spPr>
        <p:txBody>
          <a:bodyPr wrap="square">
            <a:spAutoFit/>
          </a:bodyPr>
          <a:lstStyle/>
          <a:p>
            <a:pPr marL="342900" lvl="0" indent="-342900">
              <a:lnSpc>
                <a:spcPct val="150000"/>
              </a:lnSpc>
              <a:buFontTx/>
              <a:buChar char="-"/>
            </a:pPr>
            <a:r>
              <a:rPr lang="en-US" dirty="0" smtClean="0">
                <a:latin typeface="Calibri (Body)"/>
              </a:rPr>
              <a:t>Gồm có 10 chủ đề chuyên mục tin tức.</a:t>
            </a:r>
          </a:p>
          <a:p>
            <a:pPr marL="342900" lvl="0" indent="-342900">
              <a:lnSpc>
                <a:spcPct val="150000"/>
              </a:lnSpc>
              <a:buFontTx/>
              <a:buChar char="-"/>
            </a:pPr>
            <a:r>
              <a:rPr lang="en-US" dirty="0" smtClean="0">
                <a:latin typeface="Calibri (Body)"/>
              </a:rPr>
              <a:t>Slide menu để chọn các chuyên mục.</a:t>
            </a:r>
          </a:p>
          <a:p>
            <a:pPr marL="342900" lvl="0" indent="-342900">
              <a:lnSpc>
                <a:spcPct val="150000"/>
              </a:lnSpc>
              <a:buFontTx/>
              <a:buChar char="-"/>
            </a:pPr>
            <a:r>
              <a:rPr lang="en-US" dirty="0" smtClean="0">
                <a:latin typeface="Calibri (Body)"/>
              </a:rPr>
              <a:t>Cho phép Load more thông tin.</a:t>
            </a:r>
          </a:p>
          <a:p>
            <a:pPr marL="342900" lvl="0" indent="-342900">
              <a:lnSpc>
                <a:spcPct val="150000"/>
              </a:lnSpc>
              <a:buFontTx/>
              <a:buChar char="-"/>
            </a:pPr>
            <a:r>
              <a:rPr lang="en-US" dirty="0" smtClean="0">
                <a:latin typeface="Calibri (Body)"/>
              </a:rPr>
              <a:t>Lưu bài viết Offline vào Database.</a:t>
            </a:r>
          </a:p>
          <a:p>
            <a:pPr marL="342900" lvl="0" indent="-342900">
              <a:lnSpc>
                <a:spcPct val="150000"/>
              </a:lnSpc>
              <a:buFontTx/>
              <a:buChar char="-"/>
            </a:pPr>
            <a:r>
              <a:rPr lang="en-US" dirty="0" smtClean="0">
                <a:latin typeface="Calibri (Body)"/>
              </a:rPr>
              <a:t>Đọc bài viết đã lưu trong database hiển thị ra ngoài listview.</a:t>
            </a:r>
          </a:p>
        </p:txBody>
      </p:sp>
      <p:sp>
        <p:nvSpPr>
          <p:cNvPr id="7"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8"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10</a:t>
            </a:fld>
            <a:endParaRPr lang="en-US">
              <a:solidFill>
                <a:srgbClr val="FF0000"/>
              </a:solidFill>
            </a:endParaRPr>
          </a:p>
        </p:txBody>
      </p:sp>
      <p:sp>
        <p:nvSpPr>
          <p:cNvPr id="9"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389244102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42119" y="914400"/>
            <a:ext cx="2215671"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2.4 Giao diện</a:t>
            </a:r>
            <a:endParaRPr lang="en-US" sz="2400" b="1" dirty="0">
              <a:latin typeface="Tahoma" pitchFamily="34" charset="0"/>
              <a:ea typeface="Tahoma" pitchFamily="34" charset="0"/>
              <a:cs typeface="Tahoma" pitchFamily="34" charset="0"/>
            </a:endParaRPr>
          </a:p>
        </p:txBody>
      </p:sp>
      <p:sp>
        <p:nvSpPr>
          <p:cNvPr id="22" name="TextBox 21"/>
          <p:cNvSpPr txBox="1"/>
          <p:nvPr/>
        </p:nvSpPr>
        <p:spPr>
          <a:xfrm>
            <a:off x="1244657" y="27849"/>
            <a:ext cx="6504666"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ỨNG DỤNG</a:t>
            </a:r>
            <a:r>
              <a:rPr lang="vi-VN" sz="3600" dirty="0" smtClean="0">
                <a:solidFill>
                  <a:srgbClr val="FFFF00"/>
                </a:solidFill>
                <a:latin typeface="Tahoma" pitchFamily="34" charset="0"/>
                <a:ea typeface="Tahoma" pitchFamily="34" charset="0"/>
                <a:cs typeface="Tahoma" pitchFamily="34" charset="0"/>
              </a:rPr>
              <a:t> (5)</a:t>
            </a:r>
            <a:endParaRPr lang="en-US" sz="3600" dirty="0">
              <a:solidFill>
                <a:srgbClr val="FFFF00"/>
              </a:solidFill>
              <a:latin typeface="Tahoma" pitchFamily="34" charset="0"/>
              <a:ea typeface="Tahoma" pitchFamily="34" charset="0"/>
              <a:cs typeface="Tahoma" pitchFamily="34" charset="0"/>
            </a:endParaRPr>
          </a:p>
        </p:txBody>
      </p:sp>
      <p:pic>
        <p:nvPicPr>
          <p:cNvPr id="7170" name="Picture 2" descr="Main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083" y="2109375"/>
            <a:ext cx="2645750" cy="4104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510467" y="1555377"/>
            <a:ext cx="2535899" cy="553998"/>
          </a:xfrm>
          <a:prstGeom prst="rect">
            <a:avLst/>
          </a:prstGeom>
        </p:spPr>
        <p:txBody>
          <a:bodyPr wrap="square">
            <a:spAutoFit/>
          </a:bodyPr>
          <a:lstStyle/>
          <a:p>
            <a:pPr marL="342900" lvl="0" indent="-342900">
              <a:lnSpc>
                <a:spcPct val="150000"/>
              </a:lnSpc>
              <a:buFontTx/>
              <a:buChar char="-"/>
            </a:pPr>
            <a:r>
              <a:rPr lang="en-US" dirty="0" smtClean="0">
                <a:latin typeface="Calibri (Body)"/>
              </a:rPr>
              <a:t>Màn hình chính</a:t>
            </a:r>
          </a:p>
        </p:txBody>
      </p:sp>
      <p:sp>
        <p:nvSpPr>
          <p:cNvPr id="25" name="Rectangle 24"/>
          <p:cNvSpPr/>
          <p:nvPr/>
        </p:nvSpPr>
        <p:spPr>
          <a:xfrm>
            <a:off x="4633119" y="1555377"/>
            <a:ext cx="2535899" cy="496996"/>
          </a:xfrm>
          <a:prstGeom prst="rect">
            <a:avLst/>
          </a:prstGeom>
        </p:spPr>
        <p:txBody>
          <a:bodyPr wrap="square">
            <a:spAutoFit/>
          </a:bodyPr>
          <a:lstStyle/>
          <a:p>
            <a:pPr marL="342900" lvl="0" indent="-342900">
              <a:lnSpc>
                <a:spcPct val="150000"/>
              </a:lnSpc>
              <a:buFontTx/>
              <a:buChar char="-"/>
            </a:pPr>
            <a:r>
              <a:rPr lang="en-US" dirty="0" smtClean="0">
                <a:latin typeface="Calibri (Body)"/>
              </a:rPr>
              <a:t>Slide Menu</a:t>
            </a:r>
          </a:p>
        </p:txBody>
      </p:sp>
      <p:pic>
        <p:nvPicPr>
          <p:cNvPr id="7171" name="Picture 3" descr="SlieMen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638" y="2109375"/>
            <a:ext cx="2647384" cy="410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28"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11</a:t>
            </a:fld>
            <a:endParaRPr lang="en-US">
              <a:solidFill>
                <a:srgbClr val="FF0000"/>
              </a:solidFill>
            </a:endParaRPr>
          </a:p>
        </p:txBody>
      </p:sp>
      <p:sp>
        <p:nvSpPr>
          <p:cNvPr id="29"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547383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7171"/>
                                        </p:tgtEl>
                                        <p:attrNameLst>
                                          <p:attrName>style.visibility</p:attrName>
                                        </p:attrNameLst>
                                      </p:cBhvr>
                                      <p:to>
                                        <p:strVal val="visible"/>
                                      </p:to>
                                    </p:set>
                                    <p:animEffect transition="in" filter="wipe(down)">
                                      <p:cBhvr>
                                        <p:cTn id="10"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119" y="914400"/>
            <a:ext cx="2215671"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2.4 Giao diện</a:t>
            </a:r>
            <a:endParaRPr lang="en-US" sz="2400" b="1" dirty="0">
              <a:latin typeface="Tahoma" pitchFamily="34" charset="0"/>
              <a:ea typeface="Tahoma" pitchFamily="34" charset="0"/>
              <a:cs typeface="Tahoma" pitchFamily="34" charset="0"/>
            </a:endParaRPr>
          </a:p>
        </p:txBody>
      </p:sp>
      <p:sp>
        <p:nvSpPr>
          <p:cNvPr id="5" name="TextBox 4"/>
          <p:cNvSpPr txBox="1"/>
          <p:nvPr/>
        </p:nvSpPr>
        <p:spPr>
          <a:xfrm>
            <a:off x="1244657" y="27849"/>
            <a:ext cx="6504666"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ỨNG DỤNG</a:t>
            </a:r>
            <a:r>
              <a:rPr lang="vi-VN" sz="3600" dirty="0" smtClean="0">
                <a:solidFill>
                  <a:srgbClr val="FFFF00"/>
                </a:solidFill>
                <a:latin typeface="Tahoma" pitchFamily="34" charset="0"/>
                <a:ea typeface="Tahoma" pitchFamily="34" charset="0"/>
                <a:cs typeface="Tahoma" pitchFamily="34" charset="0"/>
              </a:rPr>
              <a:t> (6)</a:t>
            </a:r>
            <a:endParaRPr lang="en-US" sz="3600" dirty="0">
              <a:solidFill>
                <a:srgbClr val="FFFF00"/>
              </a:solidFill>
              <a:latin typeface="Tahoma" pitchFamily="34" charset="0"/>
              <a:ea typeface="Tahoma" pitchFamily="34" charset="0"/>
              <a:cs typeface="Tahoma" pitchFamily="34" charset="0"/>
            </a:endParaRPr>
          </a:p>
        </p:txBody>
      </p:sp>
      <p:sp>
        <p:nvSpPr>
          <p:cNvPr id="6" name="Rectangle 5"/>
          <p:cNvSpPr/>
          <p:nvPr/>
        </p:nvSpPr>
        <p:spPr>
          <a:xfrm>
            <a:off x="510467" y="1555377"/>
            <a:ext cx="3055852" cy="496996"/>
          </a:xfrm>
          <a:prstGeom prst="rect">
            <a:avLst/>
          </a:prstGeom>
        </p:spPr>
        <p:txBody>
          <a:bodyPr wrap="square">
            <a:spAutoFit/>
          </a:bodyPr>
          <a:lstStyle/>
          <a:p>
            <a:pPr marL="342900" lvl="0" indent="-342900">
              <a:lnSpc>
                <a:spcPct val="150000"/>
              </a:lnSpc>
              <a:buFontTx/>
              <a:buChar char="-"/>
            </a:pPr>
            <a:r>
              <a:rPr lang="en-US" dirty="0" smtClean="0">
                <a:latin typeface="Calibri (Body)"/>
              </a:rPr>
              <a:t>Danh mục</a:t>
            </a:r>
          </a:p>
        </p:txBody>
      </p:sp>
      <p:pic>
        <p:nvPicPr>
          <p:cNvPr id="8194" name="Picture 2" descr="CateS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136" y="2104892"/>
            <a:ext cx="2737643" cy="406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496990" y="1555377"/>
            <a:ext cx="3055852" cy="496996"/>
          </a:xfrm>
          <a:prstGeom prst="rect">
            <a:avLst/>
          </a:prstGeom>
        </p:spPr>
        <p:txBody>
          <a:bodyPr wrap="square">
            <a:spAutoFit/>
          </a:bodyPr>
          <a:lstStyle/>
          <a:p>
            <a:pPr marL="342900" lvl="0" indent="-342900">
              <a:lnSpc>
                <a:spcPct val="150000"/>
              </a:lnSpc>
              <a:buFontTx/>
              <a:buChar char="-"/>
            </a:pPr>
            <a:r>
              <a:rPr lang="en-US" dirty="0" smtClean="0">
                <a:latin typeface="Calibri (Body)"/>
              </a:rPr>
              <a:t>Màn hình chi tiết</a:t>
            </a:r>
          </a:p>
        </p:txBody>
      </p:sp>
      <p:pic>
        <p:nvPicPr>
          <p:cNvPr id="8195" name="Picture 3" descr="DetailActi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977" y="2104892"/>
            <a:ext cx="2716865" cy="4062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11"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12</a:t>
            </a:fld>
            <a:endParaRPr lang="en-US">
              <a:solidFill>
                <a:srgbClr val="FF0000"/>
              </a:solidFill>
            </a:endParaRPr>
          </a:p>
        </p:txBody>
      </p:sp>
      <p:sp>
        <p:nvSpPr>
          <p:cNvPr id="12"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2132240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down)">
                                      <p:cBhvr>
                                        <p:cTn id="7" dur="500"/>
                                        <p:tgtEl>
                                          <p:spTgt spid="819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720" y="27849"/>
            <a:ext cx="8672567"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3. KẾT LUẬN VÀ HƯỚNG PHÁT TRIỂN</a:t>
            </a:r>
            <a:r>
              <a:rPr lang="vi-VN" sz="3600" dirty="0" smtClean="0">
                <a:solidFill>
                  <a:srgbClr val="FFFF00"/>
                </a:solidFill>
                <a:latin typeface="Tahoma" pitchFamily="34" charset="0"/>
                <a:ea typeface="Tahoma" pitchFamily="34" charset="0"/>
                <a:cs typeface="Tahoma" pitchFamily="34" charset="0"/>
              </a:rPr>
              <a:t> (1)</a:t>
            </a:r>
            <a:endParaRPr lang="en-US" sz="3600" dirty="0">
              <a:solidFill>
                <a:srgbClr val="FFFF00"/>
              </a:solidFill>
              <a:latin typeface="Tahoma" pitchFamily="34" charset="0"/>
              <a:ea typeface="Tahoma" pitchFamily="34" charset="0"/>
              <a:cs typeface="Tahoma" pitchFamily="34" charset="0"/>
            </a:endParaRPr>
          </a:p>
        </p:txBody>
      </p:sp>
      <p:sp>
        <p:nvSpPr>
          <p:cNvPr id="5" name="Rectangle 4"/>
          <p:cNvSpPr/>
          <p:nvPr/>
        </p:nvSpPr>
        <p:spPr>
          <a:xfrm>
            <a:off x="465821" y="1828800"/>
            <a:ext cx="7596298" cy="3785652"/>
          </a:xfrm>
          <a:prstGeom prst="rect">
            <a:avLst/>
          </a:prstGeom>
        </p:spPr>
        <p:txBody>
          <a:bodyPr wrap="square">
            <a:spAutoFit/>
          </a:bodyPr>
          <a:lstStyle/>
          <a:p>
            <a:pPr marL="342900" lvl="0" indent="-342900">
              <a:lnSpc>
                <a:spcPct val="150000"/>
              </a:lnSpc>
              <a:buFontTx/>
              <a:buChar char="-"/>
            </a:pPr>
            <a:r>
              <a:rPr lang="en-US" dirty="0" smtClean="0">
                <a:latin typeface="Calibri (Body)"/>
              </a:rPr>
              <a:t>Hiểu được phần nào về lập trình Android cũng như tiềm năng phát triển nó.</a:t>
            </a:r>
          </a:p>
          <a:p>
            <a:pPr marL="342900" lvl="0" indent="-342900">
              <a:lnSpc>
                <a:spcPct val="150000"/>
              </a:lnSpc>
              <a:buFontTx/>
              <a:buChar char="-"/>
            </a:pPr>
            <a:r>
              <a:rPr lang="en-US" dirty="0" smtClean="0">
                <a:latin typeface="Calibri (Body)"/>
              </a:rPr>
              <a:t>Nắm được kiến thức cơ bản và kỹ thuật lập trình Android.</a:t>
            </a:r>
          </a:p>
          <a:p>
            <a:pPr marL="342900" lvl="0" indent="-342900">
              <a:lnSpc>
                <a:spcPct val="150000"/>
              </a:lnSpc>
              <a:buFontTx/>
              <a:buChar char="-"/>
            </a:pPr>
            <a:r>
              <a:rPr lang="en-US" dirty="0" smtClean="0">
                <a:latin typeface="Calibri (Body)"/>
              </a:rPr>
              <a:t>Xây dựng được ứng dụng Good News (Tổng hợp tin tức dựa trên RSS) với những </a:t>
            </a:r>
            <a:r>
              <a:rPr lang="en-US" dirty="0" smtClean="0">
                <a:latin typeface="Calibri (Body)"/>
                <a:hlinkClick r:id="rId2" action="ppaction://hlinksldjump"/>
              </a:rPr>
              <a:t>chức năng cơ bản</a:t>
            </a:r>
            <a:r>
              <a:rPr lang="en-US" dirty="0" smtClean="0">
                <a:latin typeface="Calibri (Body)"/>
              </a:rPr>
              <a:t>.</a:t>
            </a:r>
          </a:p>
          <a:p>
            <a:pPr marL="342900" lvl="0" indent="-342900">
              <a:lnSpc>
                <a:spcPct val="150000"/>
              </a:lnSpc>
              <a:buFontTx/>
              <a:buChar char="-"/>
            </a:pPr>
            <a:r>
              <a:rPr lang="en-US" dirty="0" smtClean="0">
                <a:latin typeface="Calibri (Body)"/>
              </a:rPr>
              <a:t>Tuy nhiên, vẫn còn tồn tại những hạn chế</a:t>
            </a:r>
          </a:p>
          <a:p>
            <a:pPr lvl="0">
              <a:lnSpc>
                <a:spcPct val="150000"/>
              </a:lnSpc>
            </a:pPr>
            <a:r>
              <a:rPr lang="en-US" dirty="0" smtClean="0">
                <a:latin typeface="Calibri (Body)"/>
              </a:rPr>
              <a:t> chưa làm được.</a:t>
            </a:r>
          </a:p>
          <a:p>
            <a:pPr marL="342900" lvl="0" indent="-342900">
              <a:lnSpc>
                <a:spcPct val="150000"/>
              </a:lnSpc>
              <a:buFontTx/>
              <a:buChar char="-"/>
            </a:pPr>
            <a:endParaRPr lang="en-US" dirty="0" smtClean="0">
              <a:latin typeface="Calibri (Body)"/>
            </a:endParaRPr>
          </a:p>
        </p:txBody>
      </p:sp>
      <p:sp>
        <p:nvSpPr>
          <p:cNvPr id="6" name="TextBox 5"/>
          <p:cNvSpPr txBox="1"/>
          <p:nvPr/>
        </p:nvSpPr>
        <p:spPr>
          <a:xfrm>
            <a:off x="465821" y="1029210"/>
            <a:ext cx="2048959"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3.1 Kết luận</a:t>
            </a:r>
            <a:endParaRPr lang="en-US" sz="2400" b="1" dirty="0">
              <a:latin typeface="Tahoma" pitchFamily="34" charset="0"/>
              <a:ea typeface="Tahoma" pitchFamily="34" charset="0"/>
              <a:cs typeface="Tahoma" pitchFamily="34" charset="0"/>
            </a:endParaRPr>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55" t="30109" r="88236" b="47669"/>
          <a:stretch/>
        </p:blipFill>
        <p:spPr bwMode="auto">
          <a:xfrm>
            <a:off x="6004719" y="3843992"/>
            <a:ext cx="2060919" cy="240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10"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13</a:t>
            </a:fld>
            <a:endParaRPr lang="en-US">
              <a:solidFill>
                <a:srgbClr val="FF0000"/>
              </a:solidFill>
            </a:endParaRPr>
          </a:p>
        </p:txBody>
      </p:sp>
      <p:sp>
        <p:nvSpPr>
          <p:cNvPr id="11"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34151991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450" y="1004967"/>
            <a:ext cx="3417923"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3.2 Hướng phát triển</a:t>
            </a:r>
            <a:endParaRPr lang="en-US" sz="2400" b="1" dirty="0">
              <a:latin typeface="Tahoma" pitchFamily="34" charset="0"/>
              <a:ea typeface="Tahoma" pitchFamily="34" charset="0"/>
              <a:cs typeface="Tahoma" pitchFamily="34" charset="0"/>
            </a:endParaRPr>
          </a:p>
        </p:txBody>
      </p:sp>
      <p:sp>
        <p:nvSpPr>
          <p:cNvPr id="5" name="TextBox 4"/>
          <p:cNvSpPr txBox="1"/>
          <p:nvPr/>
        </p:nvSpPr>
        <p:spPr>
          <a:xfrm>
            <a:off x="160720" y="27849"/>
            <a:ext cx="8672567"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3. KẾT LUẬN VÀ HƯỚNG PHÁT TRIỂN</a:t>
            </a:r>
            <a:r>
              <a:rPr lang="vi-VN" sz="3600" dirty="0" smtClean="0">
                <a:solidFill>
                  <a:srgbClr val="FFFF00"/>
                </a:solidFill>
                <a:latin typeface="Tahoma" pitchFamily="34" charset="0"/>
                <a:ea typeface="Tahoma" pitchFamily="34" charset="0"/>
                <a:cs typeface="Tahoma" pitchFamily="34" charset="0"/>
              </a:rPr>
              <a:t> (2)</a:t>
            </a:r>
            <a:endParaRPr lang="en-US" sz="3600" dirty="0">
              <a:solidFill>
                <a:srgbClr val="FFFF00"/>
              </a:solidFill>
              <a:latin typeface="Tahoma" pitchFamily="34" charset="0"/>
              <a:ea typeface="Tahoma" pitchFamily="34" charset="0"/>
              <a:cs typeface="Tahoma" pitchFamily="34" charset="0"/>
            </a:endParaRPr>
          </a:p>
        </p:txBody>
      </p:sp>
      <p:sp>
        <p:nvSpPr>
          <p:cNvPr id="6" name="Rectangle 5"/>
          <p:cNvSpPr/>
          <p:nvPr/>
        </p:nvSpPr>
        <p:spPr>
          <a:xfrm>
            <a:off x="465821" y="1828800"/>
            <a:ext cx="7596298" cy="1938992"/>
          </a:xfrm>
          <a:prstGeom prst="rect">
            <a:avLst/>
          </a:prstGeom>
        </p:spPr>
        <p:txBody>
          <a:bodyPr wrap="square">
            <a:spAutoFit/>
          </a:bodyPr>
          <a:lstStyle/>
          <a:p>
            <a:pPr marL="342900" lvl="0" indent="-342900">
              <a:lnSpc>
                <a:spcPct val="150000"/>
              </a:lnSpc>
              <a:buFontTx/>
              <a:buChar char="-"/>
            </a:pPr>
            <a:r>
              <a:rPr lang="en-US" dirty="0" smtClean="0">
                <a:latin typeface="Calibri (Body)"/>
              </a:rPr>
              <a:t>Tiếp tục tìm hiểu về Android và những nền tảng di động khác.</a:t>
            </a:r>
          </a:p>
          <a:p>
            <a:pPr marL="342900" lvl="0" indent="-342900">
              <a:lnSpc>
                <a:spcPct val="150000"/>
              </a:lnSpc>
              <a:buFontTx/>
              <a:buChar char="-"/>
            </a:pPr>
            <a:r>
              <a:rPr lang="en-US" dirty="0" smtClean="0">
                <a:latin typeface="Calibri (Body)"/>
              </a:rPr>
              <a:t>Hoàn thiện và bổ sung thêm chức năng cho ứng dụng đọc báo dựa trên RSS.</a:t>
            </a:r>
          </a:p>
          <a:p>
            <a:pPr marL="342900" lvl="0" indent="-342900">
              <a:lnSpc>
                <a:spcPct val="150000"/>
              </a:lnSpc>
              <a:buFontTx/>
              <a:buChar char="-"/>
            </a:pPr>
            <a:r>
              <a:rPr lang="en-US" dirty="0" smtClean="0">
                <a:latin typeface="Calibri (Body)"/>
              </a:rPr>
              <a:t>Cải thiện những điểm chưa làm được.</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16" t="37239" r="48676" b="16072"/>
          <a:stretch/>
        </p:blipFill>
        <p:spPr bwMode="auto">
          <a:xfrm>
            <a:off x="976345" y="3962400"/>
            <a:ext cx="3047174" cy="220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9011" t="41378" r="52651" b="19891"/>
          <a:stretch/>
        </p:blipFill>
        <p:spPr bwMode="auto">
          <a:xfrm>
            <a:off x="4861719" y="3933370"/>
            <a:ext cx="3047174" cy="221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10"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14</a:t>
            </a:fld>
            <a:endParaRPr lang="en-US">
              <a:solidFill>
                <a:srgbClr val="FF0000"/>
              </a:solidFill>
            </a:endParaRPr>
          </a:p>
        </p:txBody>
      </p:sp>
      <p:sp>
        <p:nvSpPr>
          <p:cNvPr id="11"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139811592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2190" y="27849"/>
            <a:ext cx="5229638" cy="92333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4. TÀI LIỆU THAM KHẢO</a:t>
            </a:r>
            <a:endParaRPr lang="en-US" sz="3600" dirty="0">
              <a:solidFill>
                <a:srgbClr val="FFFF00"/>
              </a:solidFill>
              <a:latin typeface="Tahoma" pitchFamily="34" charset="0"/>
              <a:ea typeface="Tahoma" pitchFamily="34" charset="0"/>
              <a:cs typeface="Tahoma" pitchFamily="34" charset="0"/>
            </a:endParaRPr>
          </a:p>
        </p:txBody>
      </p:sp>
      <p:sp>
        <p:nvSpPr>
          <p:cNvPr id="5" name="Rectangle 4"/>
          <p:cNvSpPr/>
          <p:nvPr/>
        </p:nvSpPr>
        <p:spPr>
          <a:xfrm>
            <a:off x="496509" y="1013283"/>
            <a:ext cx="8001000" cy="5324535"/>
          </a:xfrm>
          <a:prstGeom prst="rect">
            <a:avLst/>
          </a:prstGeom>
        </p:spPr>
        <p:txBody>
          <a:bodyPr wrap="square">
            <a:spAutoFit/>
          </a:bodyPr>
          <a:lstStyle/>
          <a:p>
            <a:r>
              <a:rPr lang="en-US" dirty="0"/>
              <a:t>[1]. Tìm hiểu và nghiên cứu yêu cầu của đề tài:</a:t>
            </a:r>
          </a:p>
          <a:p>
            <a:r>
              <a:rPr lang="en-US" u="sng" dirty="0">
                <a:hlinkClick r:id="rId2"/>
              </a:rPr>
              <a:t>http://www.thietkewebsite360.com/tin-tuc/chi-tiet/cach-doc-tin-b%E1%BA%B1ng-rss-cach-su-dung-rss-159/</a:t>
            </a:r>
            <a:endParaRPr lang="en-US" dirty="0"/>
          </a:p>
          <a:p>
            <a:r>
              <a:rPr lang="en-US" dirty="0"/>
              <a:t> </a:t>
            </a:r>
          </a:p>
          <a:p>
            <a:r>
              <a:rPr lang="en-US" dirty="0"/>
              <a:t>[2]. Cách đọc file XML và hàm đọc nội dung từ URL:</a:t>
            </a:r>
          </a:p>
          <a:p>
            <a:r>
              <a:rPr lang="en-US" u="sng" dirty="0" smtClean="0">
                <a:hlinkClick r:id="rId3"/>
              </a:rPr>
              <a:t>http</a:t>
            </a:r>
            <a:r>
              <a:rPr lang="en-US" u="sng" dirty="0">
                <a:hlinkClick r:id="rId3"/>
              </a:rPr>
              <a:t>://khoapham.vn/KhoaPhamTraining/android/snipet/</a:t>
            </a:r>
            <a:endParaRPr lang="en-US" dirty="0"/>
          </a:p>
          <a:p>
            <a:r>
              <a:rPr lang="en-US" dirty="0"/>
              <a:t> </a:t>
            </a:r>
          </a:p>
          <a:p>
            <a:r>
              <a:rPr lang="en-US" dirty="0"/>
              <a:t>[3]. Lấy các kênh tin tức RSS được vnexpress cung cấp miễn phí:</a:t>
            </a:r>
          </a:p>
          <a:p>
            <a:r>
              <a:rPr lang="en-US" u="sng" dirty="0" smtClean="0">
                <a:hlinkClick r:id="rId4"/>
              </a:rPr>
              <a:t>http</a:t>
            </a:r>
            <a:r>
              <a:rPr lang="en-US" u="sng" dirty="0">
                <a:hlinkClick r:id="rId4"/>
              </a:rPr>
              <a:t>://vnexpress.net/rss</a:t>
            </a:r>
            <a:endParaRPr lang="en-US" dirty="0"/>
          </a:p>
          <a:p>
            <a:r>
              <a:rPr lang="en-US" dirty="0"/>
              <a:t> </a:t>
            </a:r>
          </a:p>
          <a:p>
            <a:r>
              <a:rPr lang="en-US" dirty="0"/>
              <a:t>[4]. Tham khảo cách sử dụng thư viên Jsoup:</a:t>
            </a:r>
          </a:p>
          <a:p>
            <a:r>
              <a:rPr lang="en-US" u="sng" dirty="0" smtClean="0">
                <a:hlinkClick r:id="rId5"/>
              </a:rPr>
              <a:t>http</a:t>
            </a:r>
            <a:r>
              <a:rPr lang="en-US" u="sng" dirty="0">
                <a:hlinkClick r:id="rId5"/>
              </a:rPr>
              <a:t>://</a:t>
            </a:r>
            <a:r>
              <a:rPr lang="en-US" u="sng" dirty="0" smtClean="0">
                <a:hlinkClick r:id="rId5"/>
              </a:rPr>
              <a:t>o7planning.org/vi/10399/huong-dan-su-dung-java-jsoup-phan-tich-html</a:t>
            </a:r>
            <a:endParaRPr lang="en-US" u="sng" dirty="0" smtClean="0"/>
          </a:p>
          <a:p>
            <a:endParaRPr lang="en-US" u="sng" dirty="0"/>
          </a:p>
          <a:p>
            <a:r>
              <a:rPr lang="en-US" dirty="0" smtClean="0"/>
              <a:t>[5]. Download thư viện Picasso và Jsoup.</a:t>
            </a:r>
          </a:p>
          <a:p>
            <a:r>
              <a:rPr lang="en-US" dirty="0">
                <a:hlinkClick r:id="rId6"/>
              </a:rPr>
              <a:t>http://square.github.io/picasso</a:t>
            </a:r>
            <a:r>
              <a:rPr lang="en-US" dirty="0" smtClean="0">
                <a:hlinkClick r:id="rId6"/>
              </a:rPr>
              <a:t>/</a:t>
            </a:r>
            <a:endParaRPr lang="en-US" dirty="0" smtClean="0"/>
          </a:p>
          <a:p>
            <a:r>
              <a:rPr lang="en-US" dirty="0">
                <a:hlinkClick r:id="rId7"/>
              </a:rPr>
              <a:t>https://</a:t>
            </a:r>
            <a:r>
              <a:rPr lang="en-US" dirty="0" smtClean="0">
                <a:hlinkClick r:id="rId7"/>
              </a:rPr>
              <a:t>jsoup.org/download</a:t>
            </a:r>
            <a:endParaRPr lang="en-US" dirty="0" smtClean="0"/>
          </a:p>
        </p:txBody>
      </p:sp>
      <p:sp>
        <p:nvSpPr>
          <p:cNvPr id="6"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7"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15</a:t>
            </a:fld>
            <a:endParaRPr lang="en-US">
              <a:solidFill>
                <a:srgbClr val="FF0000"/>
              </a:solidFill>
            </a:endParaRPr>
          </a:p>
        </p:txBody>
      </p:sp>
      <p:sp>
        <p:nvSpPr>
          <p:cNvPr id="8"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246520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5119" y="2416629"/>
            <a:ext cx="5851602" cy="923330"/>
          </a:xfrm>
          <a:prstGeom prst="rect">
            <a:avLst/>
          </a:prstGeom>
          <a:noFill/>
        </p:spPr>
        <p:txBody>
          <a:bodyPr wrap="none" rtlCol="0">
            <a:spAutoFit/>
          </a:bodyPr>
          <a:lstStyle/>
          <a:p>
            <a:pPr algn="ctr"/>
            <a:r>
              <a:rPr lang="en-US" sz="5400" dirty="0" smtClean="0"/>
              <a:t>Demo Chương Trình</a:t>
            </a:r>
            <a:endParaRPr lang="en-US" sz="5400" dirty="0"/>
          </a:p>
        </p:txBody>
      </p:sp>
      <p:sp>
        <p:nvSpPr>
          <p:cNvPr id="5"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6"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16</a:t>
            </a:fld>
            <a:endParaRPr lang="en-US">
              <a:solidFill>
                <a:srgbClr val="FF0000"/>
              </a:solidFill>
            </a:endParaRPr>
          </a:p>
        </p:txBody>
      </p:sp>
      <p:sp>
        <p:nvSpPr>
          <p:cNvPr id="7"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1770177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334" y="1219200"/>
            <a:ext cx="3728586" cy="1107996"/>
          </a:xfrm>
          <a:prstGeom prst="rect">
            <a:avLst/>
          </a:prstGeom>
          <a:noFill/>
        </p:spPr>
        <p:txBody>
          <a:bodyPr wrap="none" rtlCol="0">
            <a:spAutoFit/>
          </a:bodyPr>
          <a:lstStyle/>
          <a:p>
            <a:pPr algn="ctr"/>
            <a:r>
              <a:rPr lang="en-US" sz="6600" dirty="0" smtClean="0"/>
              <a:t>Thank you</a:t>
            </a:r>
            <a:endParaRPr lang="en-US" sz="6600"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896" t="29762" r="24478" b="47420"/>
          <a:stretch/>
        </p:blipFill>
        <p:spPr bwMode="auto">
          <a:xfrm>
            <a:off x="2551355" y="3207450"/>
            <a:ext cx="3654538" cy="265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8"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17</a:t>
            </a:fld>
            <a:endParaRPr lang="en-US">
              <a:solidFill>
                <a:srgbClr val="FF0000"/>
              </a:solidFill>
            </a:endParaRPr>
          </a:p>
        </p:txBody>
      </p:sp>
      <p:sp>
        <p:nvSpPr>
          <p:cNvPr id="9"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638351318"/>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47701" y="27849"/>
            <a:ext cx="3889206"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NỘI DUNG</a:t>
            </a:r>
            <a:r>
              <a:rPr lang="vi-VN" sz="3600" dirty="0" smtClean="0">
                <a:solidFill>
                  <a:srgbClr val="FFFF00"/>
                </a:solidFill>
                <a:latin typeface="Tahoma" pitchFamily="34" charset="0"/>
                <a:ea typeface="Tahoma" pitchFamily="34" charset="0"/>
                <a:cs typeface="Tahoma" pitchFamily="34" charset="0"/>
              </a:rPr>
              <a:t> CHÍNH</a:t>
            </a:r>
            <a:endParaRPr lang="en-US" sz="3600" dirty="0">
              <a:solidFill>
                <a:srgbClr val="FFFF00"/>
              </a:solidFill>
              <a:latin typeface="Tahoma" pitchFamily="34" charset="0"/>
              <a:ea typeface="Tahoma" pitchFamily="34" charset="0"/>
              <a:cs typeface="Tahoma" pitchFamily="34" charset="0"/>
            </a:endParaRPr>
          </a:p>
        </p:txBody>
      </p:sp>
      <p:sp>
        <p:nvSpPr>
          <p:cNvPr id="7" name="TextBox 6"/>
          <p:cNvSpPr txBox="1"/>
          <p:nvPr/>
        </p:nvSpPr>
        <p:spPr>
          <a:xfrm>
            <a:off x="960094" y="1881816"/>
            <a:ext cx="5949064" cy="2308324"/>
          </a:xfrm>
          <a:prstGeom prst="rect">
            <a:avLst/>
          </a:prstGeom>
          <a:noFill/>
        </p:spPr>
        <p:txBody>
          <a:bodyPr wrap="none" rtlCol="0">
            <a:spAutoFit/>
          </a:bodyPr>
          <a:lstStyle/>
          <a:p>
            <a:pPr marL="457200" indent="-457200">
              <a:lnSpc>
                <a:spcPct val="150000"/>
              </a:lnSpc>
              <a:buFont typeface="+mj-lt"/>
              <a:buAutoNum type="arabicPeriod"/>
            </a:pPr>
            <a:r>
              <a:rPr lang="en-US" sz="2400" dirty="0" smtClean="0">
                <a:latin typeface="Tahoma" pitchFamily="34" charset="0"/>
                <a:ea typeface="Tahoma" pitchFamily="34" charset="0"/>
                <a:cs typeface="Tahoma" pitchFamily="34" charset="0"/>
              </a:rPr>
              <a:t>Giới thiệu</a:t>
            </a:r>
            <a:r>
              <a:rPr lang="en-US" sz="2400" dirty="0">
                <a:latin typeface="Tahoma" pitchFamily="34" charset="0"/>
                <a:ea typeface="Tahoma" pitchFamily="34" charset="0"/>
                <a:cs typeface="Tahoma" pitchFamily="34" charset="0"/>
              </a:rPr>
              <a:t> </a:t>
            </a:r>
            <a:r>
              <a:rPr lang="en-US" sz="2400" dirty="0" smtClean="0">
                <a:latin typeface="Tahoma" pitchFamily="34" charset="0"/>
                <a:ea typeface="Tahoma" pitchFamily="34" charset="0"/>
                <a:cs typeface="Tahoma" pitchFamily="34" charset="0"/>
              </a:rPr>
              <a:t>môn học và nhóm thực hiện.</a:t>
            </a:r>
          </a:p>
          <a:p>
            <a:pPr marL="457200" indent="-457200">
              <a:lnSpc>
                <a:spcPct val="150000"/>
              </a:lnSpc>
              <a:buFont typeface="+mj-lt"/>
              <a:buAutoNum type="arabicPeriod"/>
            </a:pPr>
            <a:r>
              <a:rPr lang="en-US" sz="2400" dirty="0" smtClean="0">
                <a:latin typeface="Tahoma" pitchFamily="34" charset="0"/>
                <a:ea typeface="Tahoma" pitchFamily="34" charset="0"/>
                <a:cs typeface="Tahoma" pitchFamily="34" charset="0"/>
              </a:rPr>
              <a:t>Tổng quan đề tài.</a:t>
            </a:r>
          </a:p>
          <a:p>
            <a:pPr marL="457200" indent="-457200">
              <a:lnSpc>
                <a:spcPct val="150000"/>
              </a:lnSpc>
              <a:buFont typeface="+mj-lt"/>
              <a:buAutoNum type="arabicPeriod"/>
            </a:pPr>
            <a:r>
              <a:rPr lang="en-US" sz="2400" dirty="0" smtClean="0">
                <a:latin typeface="Tahoma" pitchFamily="34" charset="0"/>
                <a:ea typeface="Tahoma" pitchFamily="34" charset="0"/>
                <a:cs typeface="Tahoma" pitchFamily="34" charset="0"/>
              </a:rPr>
              <a:t>Kết luận và hướng phát triển</a:t>
            </a:r>
          </a:p>
          <a:p>
            <a:pPr marL="457200" indent="-457200">
              <a:lnSpc>
                <a:spcPct val="150000"/>
              </a:lnSpc>
              <a:buFont typeface="+mj-lt"/>
              <a:buAutoNum type="arabicPeriod"/>
            </a:pPr>
            <a:r>
              <a:rPr lang="en-US" sz="2400" dirty="0" smtClean="0">
                <a:latin typeface="Tahoma" pitchFamily="34" charset="0"/>
                <a:ea typeface="Tahoma" pitchFamily="34" charset="0"/>
                <a:cs typeface="Tahoma" pitchFamily="34" charset="0"/>
              </a:rPr>
              <a:t>Tài liệu tham khảo.</a:t>
            </a:r>
            <a:endParaRPr lang="en-US" sz="2400" dirty="0">
              <a:latin typeface="Tahoma" pitchFamily="34" charset="0"/>
              <a:ea typeface="Tahoma" pitchFamily="34" charset="0"/>
              <a:cs typeface="Tahoma" pitchFamily="34" charset="0"/>
            </a:endParaRPr>
          </a:p>
        </p:txBody>
      </p:sp>
      <p:sp>
        <p:nvSpPr>
          <p:cNvPr id="8"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9"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2</a:t>
            </a:fld>
            <a:endParaRPr lang="en-US">
              <a:solidFill>
                <a:srgbClr val="FF0000"/>
              </a:solidFill>
            </a:endParaRPr>
          </a:p>
        </p:txBody>
      </p:sp>
      <p:sp>
        <p:nvSpPr>
          <p:cNvPr id="10"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2631465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4747" y="27849"/>
            <a:ext cx="3924472"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1. GIỚI THIỆU</a:t>
            </a:r>
            <a:r>
              <a:rPr lang="vi-VN" sz="3600" dirty="0" smtClean="0">
                <a:solidFill>
                  <a:srgbClr val="FFFF00"/>
                </a:solidFill>
                <a:latin typeface="Tahoma" pitchFamily="34" charset="0"/>
                <a:ea typeface="Tahoma" pitchFamily="34" charset="0"/>
                <a:cs typeface="Tahoma" pitchFamily="34" charset="0"/>
              </a:rPr>
              <a:t> (1)</a:t>
            </a:r>
            <a:endParaRPr lang="en-US" sz="3600" dirty="0">
              <a:solidFill>
                <a:srgbClr val="FFFF00"/>
              </a:solidFill>
              <a:latin typeface="Tahoma" pitchFamily="34" charset="0"/>
              <a:ea typeface="Tahoma" pitchFamily="34" charset="0"/>
              <a:cs typeface="Tahoma" pitchFamily="34" charset="0"/>
            </a:endParaRPr>
          </a:p>
        </p:txBody>
      </p:sp>
      <p:sp>
        <p:nvSpPr>
          <p:cNvPr id="8" name="TextBox 7"/>
          <p:cNvSpPr txBox="1"/>
          <p:nvPr/>
        </p:nvSpPr>
        <p:spPr>
          <a:xfrm>
            <a:off x="442119" y="914400"/>
            <a:ext cx="3667992"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1.1 Giới thiệu môn học</a:t>
            </a:r>
            <a:endParaRPr lang="en-US" sz="2400" b="1" dirty="0">
              <a:latin typeface="Tahoma" pitchFamily="34" charset="0"/>
              <a:ea typeface="Tahoma" pitchFamily="34" charset="0"/>
              <a:cs typeface="Tahoma" pitchFamily="34" charset="0"/>
            </a:endParaRPr>
          </a:p>
        </p:txBody>
      </p:sp>
      <p:sp>
        <p:nvSpPr>
          <p:cNvPr id="2" name="Rectangle 1"/>
          <p:cNvSpPr/>
          <p:nvPr/>
        </p:nvSpPr>
        <p:spPr>
          <a:xfrm>
            <a:off x="518319" y="1676400"/>
            <a:ext cx="7697834" cy="1477328"/>
          </a:xfrm>
          <a:prstGeom prst="rect">
            <a:avLst/>
          </a:prstGeom>
        </p:spPr>
        <p:txBody>
          <a:bodyPr wrap="square">
            <a:spAutoFit/>
          </a:bodyPr>
          <a:lstStyle/>
          <a:p>
            <a:pPr>
              <a:lnSpc>
                <a:spcPct val="150000"/>
              </a:lnSpc>
            </a:pPr>
            <a:r>
              <a:rPr lang="en-US" dirty="0" smtClean="0"/>
              <a:t>- Android  </a:t>
            </a:r>
            <a:r>
              <a:rPr lang="en-US" dirty="0"/>
              <a:t>đang là hệ điều hành chiến lĩnh thị trường thiết bị động hiện nay. </a:t>
            </a:r>
            <a:r>
              <a:rPr lang="en-US" dirty="0" smtClean="0"/>
              <a:t>Hàng</a:t>
            </a:r>
            <a:r>
              <a:rPr lang="vi-VN" dirty="0" smtClean="0"/>
              <a:t> trăm</a:t>
            </a:r>
            <a:r>
              <a:rPr lang="en-US" dirty="0" smtClean="0"/>
              <a:t> ngàn </a:t>
            </a:r>
            <a:r>
              <a:rPr lang="en-US" dirty="0"/>
              <a:t>thiết bị từ tivi, máy nghe nhạc,... cho đến điện thoại di động đều có thể chạy trên nền Android</a:t>
            </a:r>
            <a:r>
              <a:rPr lang="en-US" dirty="0" smtClean="0"/>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978" t="39773" r="49102" b="17614"/>
          <a:stretch/>
        </p:blipFill>
        <p:spPr bwMode="auto">
          <a:xfrm>
            <a:off x="2880519" y="3429000"/>
            <a:ext cx="3713425" cy="254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0"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3</a:t>
            </a:fld>
            <a:endParaRPr lang="en-US">
              <a:solidFill>
                <a:srgbClr val="FF0000"/>
              </a:solidFill>
            </a:endParaRPr>
          </a:p>
        </p:txBody>
      </p:sp>
      <p:sp>
        <p:nvSpPr>
          <p:cNvPr id="11"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388125348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4519" y="1143000"/>
            <a:ext cx="7772400" cy="3785652"/>
          </a:xfrm>
          <a:prstGeom prst="rect">
            <a:avLst/>
          </a:prstGeom>
          <a:noFill/>
        </p:spPr>
        <p:txBody>
          <a:bodyPr wrap="square" rtlCol="0">
            <a:spAutoFit/>
          </a:bodyPr>
          <a:lstStyle/>
          <a:p>
            <a:pPr marL="342900" indent="-342900" fontAlgn="base">
              <a:lnSpc>
                <a:spcPct val="150000"/>
              </a:lnSpc>
              <a:buFontTx/>
              <a:buChar char="-"/>
            </a:pPr>
            <a:r>
              <a:rPr lang="vi-VN" dirty="0" smtClean="0">
                <a:latin typeface="Calibri (Body)"/>
              </a:rPr>
              <a:t>Lập </a:t>
            </a:r>
            <a:r>
              <a:rPr lang="vi-VN" dirty="0">
                <a:latin typeface="Calibri (Body)"/>
              </a:rPr>
              <a:t>trình Android đang trở thành 1 xu thế của thời đại, khi mà nền công nghệ phát triển một cách mạnh mẽ thì những ứng dụng thực tiễn mà Android mang lại cho người </a:t>
            </a:r>
            <a:r>
              <a:rPr lang="vi-VN" dirty="0" smtClean="0">
                <a:latin typeface="Calibri (Body)"/>
              </a:rPr>
              <a:t>dùng ngày càng cao, </a:t>
            </a:r>
            <a:r>
              <a:rPr lang="vi-VN" dirty="0">
                <a:latin typeface="Calibri (Body)"/>
              </a:rPr>
              <a:t>từ đó lập trình android được </a:t>
            </a:r>
            <a:r>
              <a:rPr lang="vi-VN" dirty="0" smtClean="0">
                <a:latin typeface="Calibri (Body)"/>
              </a:rPr>
              <a:t>rất </a:t>
            </a:r>
            <a:r>
              <a:rPr lang="vi-VN" dirty="0">
                <a:latin typeface="Calibri (Body)"/>
              </a:rPr>
              <a:t>nhiều người đam mê tìm </a:t>
            </a:r>
            <a:r>
              <a:rPr lang="vi-VN" dirty="0" smtClean="0">
                <a:latin typeface="Calibri (Body)"/>
              </a:rPr>
              <a:t>hiểu</a:t>
            </a:r>
            <a:endParaRPr lang="en-US" dirty="0" smtClean="0">
              <a:latin typeface="Calibri (Body)"/>
            </a:endParaRPr>
          </a:p>
          <a:p>
            <a:pPr fontAlgn="base">
              <a:lnSpc>
                <a:spcPct val="150000"/>
              </a:lnSpc>
            </a:pPr>
            <a:endParaRPr lang="en-US" dirty="0" smtClean="0">
              <a:latin typeface="Calibri (Body)"/>
            </a:endParaRPr>
          </a:p>
          <a:p>
            <a:pPr marL="342900" indent="-342900" fontAlgn="base">
              <a:lnSpc>
                <a:spcPct val="150000"/>
              </a:lnSpc>
              <a:buFontTx/>
              <a:buChar char="-"/>
            </a:pPr>
            <a:r>
              <a:rPr lang="en-US" dirty="0" smtClean="0">
                <a:latin typeface="Calibri (Body)"/>
              </a:rPr>
              <a:t>Nhu cầu tuyển dụng lập trình viên Android là rất lớn và sẽ tăng nhanh</a:t>
            </a:r>
          </a:p>
        </p:txBody>
      </p:sp>
      <p:sp>
        <p:nvSpPr>
          <p:cNvPr id="8" name="TextBox 7"/>
          <p:cNvSpPr txBox="1"/>
          <p:nvPr/>
        </p:nvSpPr>
        <p:spPr>
          <a:xfrm>
            <a:off x="2534747" y="27849"/>
            <a:ext cx="3924472"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1. GIỚI THIỆU</a:t>
            </a:r>
            <a:r>
              <a:rPr lang="vi-VN" sz="3600" dirty="0" smtClean="0">
                <a:solidFill>
                  <a:srgbClr val="FFFF00"/>
                </a:solidFill>
                <a:latin typeface="Tahoma" pitchFamily="34" charset="0"/>
                <a:ea typeface="Tahoma" pitchFamily="34" charset="0"/>
                <a:cs typeface="Tahoma" pitchFamily="34" charset="0"/>
              </a:rPr>
              <a:t> (2)</a:t>
            </a:r>
            <a:endParaRPr lang="en-US" sz="3600" dirty="0">
              <a:solidFill>
                <a:srgbClr val="FFFF00"/>
              </a:solidFill>
              <a:latin typeface="Tahoma" pitchFamily="34" charset="0"/>
              <a:ea typeface="Tahoma" pitchFamily="34" charset="0"/>
              <a:cs typeface="Tahoma" pitchFamily="34" charset="0"/>
            </a:endParaRPr>
          </a:p>
        </p:txBody>
      </p:sp>
      <p:sp>
        <p:nvSpPr>
          <p:cNvPr id="10"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1"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4</a:t>
            </a:fld>
            <a:endParaRPr lang="en-US">
              <a:solidFill>
                <a:srgbClr val="FF0000"/>
              </a:solidFill>
            </a:endParaRPr>
          </a:p>
        </p:txBody>
      </p:sp>
      <p:sp>
        <p:nvSpPr>
          <p:cNvPr id="12"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2916109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34747" y="27849"/>
            <a:ext cx="3924472"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1. GIỚI THIỆU</a:t>
            </a:r>
            <a:r>
              <a:rPr lang="vi-VN" sz="3600" dirty="0" smtClean="0">
                <a:solidFill>
                  <a:srgbClr val="FFFF00"/>
                </a:solidFill>
                <a:latin typeface="Tahoma" pitchFamily="34" charset="0"/>
                <a:ea typeface="Tahoma" pitchFamily="34" charset="0"/>
                <a:cs typeface="Tahoma" pitchFamily="34" charset="0"/>
              </a:rPr>
              <a:t> (3)</a:t>
            </a:r>
            <a:endParaRPr lang="en-US" sz="3600" dirty="0">
              <a:solidFill>
                <a:srgbClr val="FFFF00"/>
              </a:solidFill>
              <a:latin typeface="Tahoma" pitchFamily="34" charset="0"/>
              <a:ea typeface="Tahoma" pitchFamily="34" charset="0"/>
              <a:cs typeface="Tahoma" pitchFamily="34" charset="0"/>
            </a:endParaRPr>
          </a:p>
        </p:txBody>
      </p:sp>
      <p:sp>
        <p:nvSpPr>
          <p:cNvPr id="9" name="TextBox 8"/>
          <p:cNvSpPr txBox="1"/>
          <p:nvPr/>
        </p:nvSpPr>
        <p:spPr>
          <a:xfrm>
            <a:off x="442119" y="914400"/>
            <a:ext cx="4782078"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1.1 Giới thiệu nhóm thực hiện</a:t>
            </a:r>
            <a:endParaRPr lang="en-US" sz="2400" b="1" dirty="0">
              <a:latin typeface="Tahoma" pitchFamily="34" charset="0"/>
              <a:ea typeface="Tahoma" pitchFamily="34" charset="0"/>
              <a:cs typeface="Tahoma" pitchFamily="34" charset="0"/>
            </a:endParaRPr>
          </a:p>
        </p:txBody>
      </p:sp>
      <p:sp>
        <p:nvSpPr>
          <p:cNvPr id="10" name="TextBox 9"/>
          <p:cNvSpPr txBox="1"/>
          <p:nvPr/>
        </p:nvSpPr>
        <p:spPr>
          <a:xfrm>
            <a:off x="594519" y="1533837"/>
            <a:ext cx="7772400" cy="3785652"/>
          </a:xfrm>
          <a:prstGeom prst="rect">
            <a:avLst/>
          </a:prstGeom>
          <a:noFill/>
        </p:spPr>
        <p:txBody>
          <a:bodyPr wrap="square" rtlCol="0">
            <a:spAutoFit/>
          </a:bodyPr>
          <a:lstStyle/>
          <a:p>
            <a:pPr marL="342900" indent="-342900" fontAlgn="base">
              <a:lnSpc>
                <a:spcPct val="150000"/>
              </a:lnSpc>
              <a:buFontTx/>
              <a:buChar char="-"/>
            </a:pPr>
            <a:r>
              <a:rPr lang="en-US" dirty="0" smtClean="0">
                <a:latin typeface="Calibri (Body)"/>
              </a:rPr>
              <a:t>Nhóm Android 2 có 7 thành viên:</a:t>
            </a:r>
          </a:p>
          <a:p>
            <a:pPr marL="457200" indent="-457200" fontAlgn="base">
              <a:lnSpc>
                <a:spcPct val="150000"/>
              </a:lnSpc>
              <a:buAutoNum type="arabicPeriod"/>
            </a:pPr>
            <a:r>
              <a:rPr lang="en-US" dirty="0" smtClean="0">
                <a:latin typeface="Calibri (Body)"/>
              </a:rPr>
              <a:t>Phạm Thanh Huy (Nhóm trưởng)</a:t>
            </a:r>
          </a:p>
          <a:p>
            <a:pPr marL="457200" indent="-457200" fontAlgn="base">
              <a:lnSpc>
                <a:spcPct val="150000"/>
              </a:lnSpc>
              <a:buAutoNum type="arabicPeriod"/>
            </a:pPr>
            <a:r>
              <a:rPr lang="en-US" dirty="0" smtClean="0">
                <a:latin typeface="Calibri (Body)"/>
              </a:rPr>
              <a:t>Võ Thành Nhơn</a:t>
            </a:r>
          </a:p>
          <a:p>
            <a:pPr marL="457200" indent="-457200" fontAlgn="base">
              <a:lnSpc>
                <a:spcPct val="150000"/>
              </a:lnSpc>
              <a:buAutoNum type="arabicPeriod"/>
            </a:pPr>
            <a:r>
              <a:rPr lang="en-US" dirty="0" smtClean="0">
                <a:latin typeface="Calibri (Body)"/>
              </a:rPr>
              <a:t>Đinh Đình Hiệp</a:t>
            </a:r>
          </a:p>
          <a:p>
            <a:pPr marL="457200" indent="-457200" fontAlgn="base">
              <a:lnSpc>
                <a:spcPct val="150000"/>
              </a:lnSpc>
              <a:buAutoNum type="arabicPeriod"/>
            </a:pPr>
            <a:r>
              <a:rPr lang="en-US" dirty="0" smtClean="0">
                <a:latin typeface="Calibri (Body)"/>
              </a:rPr>
              <a:t>Phạm Chí Hải</a:t>
            </a:r>
          </a:p>
          <a:p>
            <a:pPr marL="457200" indent="-457200" fontAlgn="base">
              <a:lnSpc>
                <a:spcPct val="150000"/>
              </a:lnSpc>
              <a:buAutoNum type="arabicPeriod"/>
            </a:pPr>
            <a:r>
              <a:rPr lang="en-US" dirty="0" smtClean="0">
                <a:latin typeface="Calibri (Body)"/>
              </a:rPr>
              <a:t>Đỗ Hữu Thịnh</a:t>
            </a:r>
          </a:p>
          <a:p>
            <a:pPr marL="457200" indent="-457200" fontAlgn="base">
              <a:lnSpc>
                <a:spcPct val="150000"/>
              </a:lnSpc>
              <a:buAutoNum type="arabicPeriod"/>
            </a:pPr>
            <a:r>
              <a:rPr lang="en-US" dirty="0" smtClean="0">
                <a:latin typeface="Calibri (Body)"/>
              </a:rPr>
              <a:t>Đinh Chí Khang</a:t>
            </a:r>
          </a:p>
          <a:p>
            <a:pPr marL="457200" indent="-457200" fontAlgn="base">
              <a:lnSpc>
                <a:spcPct val="150000"/>
              </a:lnSpc>
              <a:buAutoNum type="arabicPeriod"/>
            </a:pPr>
            <a:r>
              <a:rPr lang="en-US" dirty="0" smtClean="0">
                <a:latin typeface="Calibri (Body)"/>
              </a:rPr>
              <a:t>Lê Cao Thế</a:t>
            </a:r>
          </a:p>
        </p:txBody>
      </p:sp>
      <p:sp>
        <p:nvSpPr>
          <p:cNvPr id="11"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2"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5</a:t>
            </a:fld>
            <a:endParaRPr lang="en-US">
              <a:solidFill>
                <a:srgbClr val="FF0000"/>
              </a:solidFill>
            </a:endParaRPr>
          </a:p>
        </p:txBody>
      </p:sp>
      <p:sp>
        <p:nvSpPr>
          <p:cNvPr id="16"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161962012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34747" y="27849"/>
            <a:ext cx="3924472"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1. GIỚI THIỆU</a:t>
            </a:r>
            <a:r>
              <a:rPr lang="vi-VN" sz="3600" dirty="0" smtClean="0">
                <a:solidFill>
                  <a:srgbClr val="FFFF00"/>
                </a:solidFill>
                <a:latin typeface="Tahoma" pitchFamily="34" charset="0"/>
                <a:ea typeface="Tahoma" pitchFamily="34" charset="0"/>
                <a:cs typeface="Tahoma" pitchFamily="34" charset="0"/>
              </a:rPr>
              <a:t> (4)</a:t>
            </a:r>
            <a:endParaRPr lang="en-US" sz="3600" dirty="0">
              <a:solidFill>
                <a:srgbClr val="FFFF00"/>
              </a:solidFill>
              <a:latin typeface="Tahoma" pitchFamily="34" charset="0"/>
              <a:ea typeface="Tahoma" pitchFamily="34" charset="0"/>
              <a:cs typeface="Tahoma" pitchFamily="34" charset="0"/>
            </a:endParaRPr>
          </a:p>
        </p:txBody>
      </p:sp>
      <p:sp>
        <p:nvSpPr>
          <p:cNvPr id="2" name="Rectangle 1"/>
          <p:cNvSpPr/>
          <p:nvPr/>
        </p:nvSpPr>
        <p:spPr>
          <a:xfrm>
            <a:off x="476344" y="1676400"/>
            <a:ext cx="7966775" cy="2400657"/>
          </a:xfrm>
          <a:prstGeom prst="rect">
            <a:avLst/>
          </a:prstGeom>
        </p:spPr>
        <p:txBody>
          <a:bodyPr wrap="square">
            <a:spAutoFit/>
          </a:bodyPr>
          <a:lstStyle/>
          <a:p>
            <a:pPr marL="342900" indent="-342900">
              <a:lnSpc>
                <a:spcPct val="150000"/>
              </a:lnSpc>
              <a:buFontTx/>
              <a:buChar char="-"/>
            </a:pPr>
            <a:r>
              <a:rPr lang="en-US" dirty="0" smtClean="0"/>
              <a:t>Nhóm </a:t>
            </a:r>
            <a:r>
              <a:rPr lang="en-US" dirty="0"/>
              <a:t>Android-2 được thành lập ngày 07/11/2016, bởi </a:t>
            </a:r>
            <a:r>
              <a:rPr lang="en-US" dirty="0">
                <a:hlinkClick r:id="rId2" action="ppaction://hlinksldjump"/>
              </a:rPr>
              <a:t>7 thành </a:t>
            </a:r>
            <a:r>
              <a:rPr lang="en-US" dirty="0" smtClean="0">
                <a:hlinkClick r:id="rId2" action="ppaction://hlinksldjump"/>
              </a:rPr>
              <a:t>viên</a:t>
            </a:r>
            <a:r>
              <a:rPr lang="en-US" dirty="0" smtClean="0"/>
              <a:t> </a:t>
            </a:r>
            <a:r>
              <a:rPr lang="en-US" dirty="0"/>
              <a:t>của lớp CD14TT2 tại Trường Cao đẳng Công nghê Thủ </a:t>
            </a:r>
            <a:r>
              <a:rPr lang="en-US" dirty="0" smtClean="0"/>
              <a:t>Đức</a:t>
            </a:r>
          </a:p>
          <a:p>
            <a:pPr>
              <a:lnSpc>
                <a:spcPct val="150000"/>
              </a:lnSpc>
            </a:pPr>
            <a:endParaRPr lang="en-US" dirty="0" smtClean="0"/>
          </a:p>
          <a:p>
            <a:pPr marL="342900" indent="-342900">
              <a:lnSpc>
                <a:spcPct val="150000"/>
              </a:lnSpc>
              <a:buFontTx/>
              <a:buChar char="-"/>
            </a:pPr>
            <a:r>
              <a:rPr lang="en-US" dirty="0"/>
              <a:t>Mục đích thành lập nhóm: nhằm chia sẽ kinh nghiệm học tập để hoàn thành đồ án cuối kỳ của môn Lập trình Android nâng cao.</a:t>
            </a:r>
            <a:endParaRPr lang="en-US" dirty="0" smtClean="0"/>
          </a:p>
        </p:txBody>
      </p:sp>
      <p:sp>
        <p:nvSpPr>
          <p:cNvPr id="10" name="TextBox 9"/>
          <p:cNvSpPr txBox="1"/>
          <p:nvPr/>
        </p:nvSpPr>
        <p:spPr>
          <a:xfrm>
            <a:off x="442119" y="914400"/>
            <a:ext cx="4782078"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1.1 Giới thiệu nhóm thực hiện</a:t>
            </a:r>
            <a:endParaRPr lang="en-US" sz="2400" b="1" dirty="0">
              <a:latin typeface="Tahoma" pitchFamily="34" charset="0"/>
              <a:ea typeface="Tahoma" pitchFamily="34" charset="0"/>
              <a:cs typeface="Tahoma" pitchFamily="34" charset="0"/>
            </a:endParaRPr>
          </a:p>
        </p:txBody>
      </p:sp>
      <p:sp>
        <p:nvSpPr>
          <p:cNvPr id="12"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3"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6</a:t>
            </a:fld>
            <a:endParaRPr lang="en-US">
              <a:solidFill>
                <a:srgbClr val="FF0000"/>
              </a:solidFill>
            </a:endParaRPr>
          </a:p>
        </p:txBody>
      </p:sp>
      <p:sp>
        <p:nvSpPr>
          <p:cNvPr id="14"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140210266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0788" y="1600200"/>
            <a:ext cx="7772400" cy="1139286"/>
          </a:xfrm>
          <a:prstGeom prst="rect">
            <a:avLst/>
          </a:prstGeom>
          <a:noFill/>
        </p:spPr>
        <p:txBody>
          <a:bodyPr wrap="square" rtlCol="0">
            <a:spAutoFit/>
          </a:bodyPr>
          <a:lstStyle/>
          <a:p>
            <a:pPr marL="342900" indent="-342900">
              <a:lnSpc>
                <a:spcPct val="150000"/>
              </a:lnSpc>
              <a:buFontTx/>
              <a:buChar char="-"/>
            </a:pPr>
            <a:r>
              <a:rPr lang="en-US" sz="2400" dirty="0"/>
              <a:t>RSS là một định dạng tập tin thuộc họ XML dùng trong việc chia sẻ tin tức web</a:t>
            </a:r>
            <a:endParaRPr lang="en-US" sz="2400" dirty="0" smtClean="0">
              <a:latin typeface="Tahoma" pitchFamily="34" charset="0"/>
              <a:ea typeface="Tahoma" pitchFamily="34" charset="0"/>
              <a:cs typeface="Tahoma" pitchFamily="34" charset="0"/>
            </a:endParaRPr>
          </a:p>
        </p:txBody>
      </p:sp>
      <p:sp>
        <p:nvSpPr>
          <p:cNvPr id="9" name="TextBox 8"/>
          <p:cNvSpPr txBox="1"/>
          <p:nvPr/>
        </p:nvSpPr>
        <p:spPr>
          <a:xfrm>
            <a:off x="1683881" y="27849"/>
            <a:ext cx="5626220"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ĐỀ TÀI</a:t>
            </a:r>
            <a:r>
              <a:rPr lang="vi-VN" sz="3600" dirty="0" smtClean="0">
                <a:solidFill>
                  <a:srgbClr val="FFFF00"/>
                </a:solidFill>
                <a:latin typeface="Tahoma" pitchFamily="34" charset="0"/>
                <a:ea typeface="Tahoma" pitchFamily="34" charset="0"/>
                <a:cs typeface="Tahoma" pitchFamily="34" charset="0"/>
              </a:rPr>
              <a:t> (1)</a:t>
            </a:r>
            <a:endParaRPr lang="en-US" sz="3600" dirty="0">
              <a:solidFill>
                <a:srgbClr val="FFFF00"/>
              </a:solidFill>
              <a:latin typeface="Tahoma" pitchFamily="34" charset="0"/>
              <a:ea typeface="Tahoma" pitchFamily="34" charset="0"/>
              <a:cs typeface="Tahoma" pitchFamily="34" charset="0"/>
            </a:endParaRPr>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6127" r="1866" b="5208"/>
          <a:stretch/>
        </p:blipFill>
        <p:spPr bwMode="auto">
          <a:xfrm>
            <a:off x="1103101" y="2895600"/>
            <a:ext cx="678777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42119" y="914400"/>
            <a:ext cx="3010761"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2.1 Khái niệm RSS</a:t>
            </a:r>
            <a:endParaRPr lang="en-US" sz="2400" b="1" dirty="0">
              <a:latin typeface="Tahoma" pitchFamily="34" charset="0"/>
              <a:ea typeface="Tahoma" pitchFamily="34" charset="0"/>
              <a:cs typeface="Tahoma" pitchFamily="34" charset="0"/>
            </a:endParaRPr>
          </a:p>
        </p:txBody>
      </p:sp>
      <p:sp>
        <p:nvSpPr>
          <p:cNvPr id="14"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5"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7</a:t>
            </a:fld>
            <a:endParaRPr lang="en-US">
              <a:solidFill>
                <a:srgbClr val="FF0000"/>
              </a:solidFill>
            </a:endParaRPr>
          </a:p>
        </p:txBody>
      </p:sp>
      <p:sp>
        <p:nvSpPr>
          <p:cNvPr id="19"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32293379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83883" y="27849"/>
            <a:ext cx="5626220"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ĐỀ TÀI</a:t>
            </a:r>
            <a:r>
              <a:rPr lang="vi-VN" sz="3600" dirty="0" smtClean="0">
                <a:solidFill>
                  <a:srgbClr val="FFFF00"/>
                </a:solidFill>
                <a:latin typeface="Tahoma" pitchFamily="34" charset="0"/>
                <a:ea typeface="Tahoma" pitchFamily="34" charset="0"/>
                <a:cs typeface="Tahoma" pitchFamily="34" charset="0"/>
              </a:rPr>
              <a:t> (2)</a:t>
            </a:r>
            <a:endParaRPr lang="en-US" sz="3600" dirty="0">
              <a:solidFill>
                <a:srgbClr val="FFFF00"/>
              </a:solidFill>
              <a:latin typeface="Tahoma" pitchFamily="34" charset="0"/>
              <a:ea typeface="Tahoma" pitchFamily="34" charset="0"/>
              <a:cs typeface="Tahoma" pitchFamily="34" charset="0"/>
            </a:endParaRPr>
          </a:p>
        </p:txBody>
      </p:sp>
      <p:sp>
        <p:nvSpPr>
          <p:cNvPr id="2" name="Rectangle 1"/>
          <p:cNvSpPr/>
          <p:nvPr/>
        </p:nvSpPr>
        <p:spPr>
          <a:xfrm>
            <a:off x="382188" y="1295400"/>
            <a:ext cx="8229600" cy="1891287"/>
          </a:xfrm>
          <a:prstGeom prst="rect">
            <a:avLst/>
          </a:prstGeom>
        </p:spPr>
        <p:txBody>
          <a:bodyPr wrap="square">
            <a:spAutoFit/>
          </a:bodyPr>
          <a:lstStyle/>
          <a:p>
            <a:pPr marL="342900" lvl="0" indent="-342900">
              <a:lnSpc>
                <a:spcPct val="150000"/>
              </a:lnSpc>
              <a:buFontTx/>
              <a:buChar char="-"/>
            </a:pPr>
            <a:r>
              <a:rPr lang="en-US" dirty="0" smtClean="0"/>
              <a:t>Dữ </a:t>
            </a:r>
            <a:r>
              <a:rPr lang="en-US" dirty="0"/>
              <a:t>liệu này được các chương trình đọc tin chuyên biệt (gọi là News reader) phân tích và hiển thị trên máy tính của người sử dụng. Trên trình đọc tin này, người sử dụng có thể thấy những tin chính mới nhất, tiêu đề tóm tắt và cả đường link để xem toàn bộ tin</a:t>
            </a:r>
            <a:r>
              <a:rPr lang="en-US" dirty="0" smtClean="0"/>
              <a:t>.</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621" t="34802" r="2143" b="46970"/>
          <a:stretch/>
        </p:blipFill>
        <p:spPr bwMode="auto">
          <a:xfrm>
            <a:off x="2855224" y="3893128"/>
            <a:ext cx="3283527" cy="133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ate Placeholder 4"/>
          <p:cNvSpPr>
            <a:spLocks noGrp="1"/>
          </p:cNvSpPr>
          <p:nvPr>
            <p:ph type="dt" sz="half" idx="10"/>
          </p:nvPr>
        </p:nvSpPr>
        <p:spPr>
          <a:xfrm>
            <a:off x="448072" y="6356355"/>
            <a:ext cx="2091002" cy="365130"/>
          </a:xfrm>
        </p:spPr>
        <p:txBody>
          <a:bodyPr/>
          <a:lstStyle/>
          <a:p>
            <a:r>
              <a:rPr lang="vi-VN" dirty="0" smtClean="0">
                <a:solidFill>
                  <a:srgbClr val="FF0000"/>
                </a:solidFill>
              </a:rPr>
              <a:t>21/12/2016</a:t>
            </a:r>
            <a:endParaRPr lang="en-US" dirty="0">
              <a:solidFill>
                <a:srgbClr val="FF0000"/>
              </a:solidFill>
            </a:endParaRPr>
          </a:p>
        </p:txBody>
      </p:sp>
      <p:sp>
        <p:nvSpPr>
          <p:cNvPr id="12"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8</a:t>
            </a:fld>
            <a:endParaRPr lang="en-US">
              <a:solidFill>
                <a:srgbClr val="FF0000"/>
              </a:solidFill>
            </a:endParaRPr>
          </a:p>
        </p:txBody>
      </p:sp>
      <p:sp>
        <p:nvSpPr>
          <p:cNvPr id="13"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140686840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4"/>
          <p:cNvSpPr>
            <a:spLocks noGrp="1"/>
          </p:cNvSpPr>
          <p:nvPr>
            <p:ph type="dt" sz="half" idx="10"/>
          </p:nvPr>
        </p:nvSpPr>
        <p:spPr>
          <a:xfrm>
            <a:off x="448072" y="6356355"/>
            <a:ext cx="2091002" cy="365130"/>
          </a:xfrm>
        </p:spPr>
        <p:txBody>
          <a:bodyPr/>
          <a:lstStyle/>
          <a:p>
            <a:fld id="{0FC08B61-C477-48EA-85EA-6029DFC237C9}" type="datetime1">
              <a:rPr lang="en-US" smtClean="0">
                <a:solidFill>
                  <a:srgbClr val="FF0000"/>
                </a:solidFill>
              </a:rPr>
              <a:t>12/21/2016</a:t>
            </a:fld>
            <a:endParaRPr lang="en-US" dirty="0">
              <a:solidFill>
                <a:srgbClr val="FF0000"/>
              </a:solidFill>
            </a:endParaRPr>
          </a:p>
        </p:txBody>
      </p:sp>
      <p:sp>
        <p:nvSpPr>
          <p:cNvPr id="12" name="Slide Number Placeholder 8"/>
          <p:cNvSpPr>
            <a:spLocks noGrp="1"/>
          </p:cNvSpPr>
          <p:nvPr>
            <p:ph type="sldNum" sz="quarter" idx="12"/>
          </p:nvPr>
        </p:nvSpPr>
        <p:spPr>
          <a:xfrm>
            <a:off x="6422364" y="6356355"/>
            <a:ext cx="2091002" cy="365130"/>
          </a:xfrm>
        </p:spPr>
        <p:txBody>
          <a:bodyPr/>
          <a:lstStyle/>
          <a:p>
            <a:fld id="{72801CB4-1670-436A-90DD-EC1BF05621B4}" type="slidenum">
              <a:rPr lang="en-US" smtClean="0">
                <a:solidFill>
                  <a:srgbClr val="FF0000"/>
                </a:solidFill>
              </a:rPr>
              <a:t>9</a:t>
            </a:fld>
            <a:endParaRPr lang="en-US">
              <a:solidFill>
                <a:srgbClr val="FF0000"/>
              </a:solidFill>
            </a:endParaRPr>
          </a:p>
        </p:txBody>
      </p:sp>
      <p:sp>
        <p:nvSpPr>
          <p:cNvPr id="8" name="TextBox 7"/>
          <p:cNvSpPr txBox="1"/>
          <p:nvPr/>
        </p:nvSpPr>
        <p:spPr>
          <a:xfrm>
            <a:off x="1683883" y="27849"/>
            <a:ext cx="5626220" cy="810350"/>
          </a:xfrm>
          <a:prstGeom prst="rect">
            <a:avLst/>
          </a:prstGeom>
          <a:noFill/>
        </p:spPr>
        <p:txBody>
          <a:bodyPr wrap="none" rtlCol="0">
            <a:spAutoFit/>
          </a:bodyPr>
          <a:lstStyle/>
          <a:p>
            <a:pPr algn="ctr">
              <a:lnSpc>
                <a:spcPct val="150000"/>
              </a:lnSpc>
            </a:pPr>
            <a:r>
              <a:rPr lang="en-US" sz="3600" dirty="0" smtClean="0">
                <a:solidFill>
                  <a:srgbClr val="FFFF00"/>
                </a:solidFill>
                <a:latin typeface="Tahoma" pitchFamily="34" charset="0"/>
                <a:ea typeface="Tahoma" pitchFamily="34" charset="0"/>
                <a:cs typeface="Tahoma" pitchFamily="34" charset="0"/>
              </a:rPr>
              <a:t>2. TỔNG QUAN ĐỀ TÀI</a:t>
            </a:r>
            <a:r>
              <a:rPr lang="vi-VN" sz="3600" dirty="0" smtClean="0">
                <a:solidFill>
                  <a:srgbClr val="FFFF00"/>
                </a:solidFill>
                <a:latin typeface="Tahoma" pitchFamily="34" charset="0"/>
                <a:ea typeface="Tahoma" pitchFamily="34" charset="0"/>
                <a:cs typeface="Tahoma" pitchFamily="34" charset="0"/>
              </a:rPr>
              <a:t> (3)</a:t>
            </a:r>
            <a:endParaRPr lang="en-US" sz="3600" dirty="0">
              <a:solidFill>
                <a:srgbClr val="FFFF00"/>
              </a:solidFill>
              <a:latin typeface="Tahoma" pitchFamily="34" charset="0"/>
              <a:ea typeface="Tahoma" pitchFamily="34" charset="0"/>
              <a:cs typeface="Tahoma" pitchFamily="34" charset="0"/>
            </a:endParaRPr>
          </a:p>
        </p:txBody>
      </p:sp>
      <p:sp>
        <p:nvSpPr>
          <p:cNvPr id="9" name="Rectangle 8"/>
          <p:cNvSpPr/>
          <p:nvPr/>
        </p:nvSpPr>
        <p:spPr>
          <a:xfrm>
            <a:off x="497020" y="1905000"/>
            <a:ext cx="8229600" cy="3323987"/>
          </a:xfrm>
          <a:prstGeom prst="rect">
            <a:avLst/>
          </a:prstGeom>
        </p:spPr>
        <p:txBody>
          <a:bodyPr wrap="square">
            <a:spAutoFit/>
          </a:bodyPr>
          <a:lstStyle/>
          <a:p>
            <a:pPr marL="342900" lvl="0" indent="-342900">
              <a:lnSpc>
                <a:spcPct val="150000"/>
              </a:lnSpc>
              <a:buFontTx/>
              <a:buChar char="-"/>
            </a:pPr>
            <a:r>
              <a:rPr lang="vi-VN" b="1" dirty="0">
                <a:latin typeface="Calibri (Body)"/>
              </a:rPr>
              <a:t>RSS</a:t>
            </a:r>
            <a:r>
              <a:rPr lang="vi-VN" dirty="0">
                <a:latin typeface="Calibri (Body)"/>
              </a:rPr>
              <a:t>  liên tục được cập nhật </a:t>
            </a:r>
            <a:r>
              <a:rPr lang="en-US" dirty="0" smtClean="0">
                <a:latin typeface="Calibri (Body)"/>
              </a:rPr>
              <a:t>tin tức.</a:t>
            </a:r>
          </a:p>
          <a:p>
            <a:pPr marL="342900" lvl="0" indent="-342900">
              <a:lnSpc>
                <a:spcPct val="150000"/>
              </a:lnSpc>
              <a:buFontTx/>
              <a:buChar char="-"/>
            </a:pPr>
            <a:r>
              <a:rPr lang="en-US" b="1" dirty="0">
                <a:latin typeface="Calibri (Body)"/>
              </a:rPr>
              <a:t>RSS</a:t>
            </a:r>
            <a:r>
              <a:rPr lang="en-US" dirty="0">
                <a:latin typeface="Calibri (Body)"/>
              </a:rPr>
              <a:t> tiết kiệm về chi </a:t>
            </a:r>
            <a:r>
              <a:rPr lang="en-US" dirty="0" smtClean="0">
                <a:latin typeface="Calibri (Body)"/>
              </a:rPr>
              <a:t>phí.</a:t>
            </a:r>
          </a:p>
          <a:p>
            <a:pPr marL="342900" lvl="0" indent="-342900">
              <a:lnSpc>
                <a:spcPct val="150000"/>
              </a:lnSpc>
              <a:buFontTx/>
              <a:buChar char="-"/>
            </a:pPr>
            <a:r>
              <a:rPr lang="en-US" b="1" dirty="0">
                <a:latin typeface="Calibri (Body)"/>
              </a:rPr>
              <a:t>RSS</a:t>
            </a:r>
            <a:r>
              <a:rPr lang="en-US" dirty="0">
                <a:latin typeface="Calibri (Body)"/>
              </a:rPr>
              <a:t> có thể tái sử </a:t>
            </a:r>
            <a:r>
              <a:rPr lang="en-US" dirty="0" smtClean="0">
                <a:latin typeface="Calibri (Body)"/>
              </a:rPr>
              <a:t>dụng.</a:t>
            </a:r>
          </a:p>
          <a:p>
            <a:pPr marL="342900" lvl="0" indent="-342900">
              <a:lnSpc>
                <a:spcPct val="150000"/>
              </a:lnSpc>
              <a:buFontTx/>
              <a:buChar char="-"/>
            </a:pPr>
            <a:r>
              <a:rPr lang="en-US" b="1" dirty="0" smtClean="0">
                <a:latin typeface="Calibri (Body)"/>
              </a:rPr>
              <a:t>RSS </a:t>
            </a:r>
            <a:r>
              <a:rPr lang="en-US" dirty="0" smtClean="0">
                <a:latin typeface="Calibri (Body)"/>
              </a:rPr>
              <a:t>dễ sử dụng.</a:t>
            </a:r>
          </a:p>
          <a:p>
            <a:pPr marL="342900" lvl="0" indent="-342900">
              <a:lnSpc>
                <a:spcPct val="150000"/>
              </a:lnSpc>
              <a:buFontTx/>
              <a:buChar char="-"/>
            </a:pPr>
            <a:r>
              <a:rPr lang="en-US" b="1" dirty="0">
                <a:latin typeface="Calibri (Body)"/>
              </a:rPr>
              <a:t>RSS </a:t>
            </a:r>
            <a:r>
              <a:rPr lang="en-US" dirty="0" smtClean="0">
                <a:latin typeface="Calibri (Body)"/>
              </a:rPr>
              <a:t>an </a:t>
            </a:r>
            <a:r>
              <a:rPr lang="en-US" dirty="0"/>
              <a:t>toàn</a:t>
            </a:r>
            <a:r>
              <a:rPr lang="en-US" dirty="0" smtClean="0">
                <a:latin typeface="Calibri (Body)"/>
              </a:rPr>
              <a:t>.</a:t>
            </a:r>
            <a:endParaRPr lang="en-US" dirty="0">
              <a:latin typeface="Calibri (Body)"/>
            </a:endParaRPr>
          </a:p>
          <a:p>
            <a:pPr marL="342900" lvl="0" indent="-342900">
              <a:lnSpc>
                <a:spcPct val="150000"/>
              </a:lnSpc>
              <a:buFontTx/>
              <a:buChar char="-"/>
            </a:pPr>
            <a:r>
              <a:rPr lang="en-US" b="1" dirty="0" smtClean="0">
                <a:latin typeface="Calibri (Body)"/>
              </a:rPr>
              <a:t>RSS </a:t>
            </a:r>
            <a:r>
              <a:rPr lang="en-US" dirty="0"/>
              <a:t> linh hoạt trong cách cung cấp thông </a:t>
            </a:r>
            <a:r>
              <a:rPr lang="en-US" dirty="0" smtClean="0"/>
              <a:t>tin.</a:t>
            </a:r>
          </a:p>
          <a:p>
            <a:pPr marL="342900" lvl="0" indent="-342900">
              <a:lnSpc>
                <a:spcPct val="150000"/>
              </a:lnSpc>
              <a:buFontTx/>
              <a:buChar char="-"/>
            </a:pPr>
            <a:r>
              <a:rPr lang="en-US" b="1" dirty="0">
                <a:latin typeface="Calibri (Body)"/>
              </a:rPr>
              <a:t>RSS </a:t>
            </a:r>
            <a:r>
              <a:rPr lang="en-US" dirty="0"/>
              <a:t> cho phép tổ chức nội dung</a:t>
            </a:r>
            <a:r>
              <a:rPr lang="en-US" dirty="0" smtClean="0"/>
              <a:t>.</a:t>
            </a:r>
            <a:endParaRPr lang="en-US" dirty="0"/>
          </a:p>
        </p:txBody>
      </p:sp>
      <p:sp>
        <p:nvSpPr>
          <p:cNvPr id="10" name="TextBox 9"/>
          <p:cNvSpPr txBox="1"/>
          <p:nvPr/>
        </p:nvSpPr>
        <p:spPr>
          <a:xfrm>
            <a:off x="442119" y="914400"/>
            <a:ext cx="4834978" cy="570990"/>
          </a:xfrm>
          <a:prstGeom prst="rect">
            <a:avLst/>
          </a:prstGeom>
          <a:noFill/>
        </p:spPr>
        <p:txBody>
          <a:bodyPr wrap="none" rtlCol="0">
            <a:spAutoFit/>
          </a:bodyPr>
          <a:lstStyle/>
          <a:p>
            <a:pPr>
              <a:lnSpc>
                <a:spcPct val="150000"/>
              </a:lnSpc>
            </a:pPr>
            <a:r>
              <a:rPr lang="en-US" sz="2400" b="1" dirty="0" smtClean="0">
                <a:latin typeface="Tahoma" pitchFamily="34" charset="0"/>
                <a:ea typeface="Tahoma" pitchFamily="34" charset="0"/>
                <a:cs typeface="Tahoma" pitchFamily="34" charset="0"/>
              </a:rPr>
              <a:t>2.2 Sự cần thiết của ứng dụng</a:t>
            </a:r>
            <a:endParaRPr lang="en-US" sz="2400" b="1" dirty="0">
              <a:latin typeface="Tahoma" pitchFamily="34" charset="0"/>
              <a:ea typeface="Tahoma" pitchFamily="34" charset="0"/>
              <a:cs typeface="Tahoma" pitchFamily="34" charset="0"/>
            </a:endParaRPr>
          </a:p>
        </p:txBody>
      </p:sp>
      <p:sp>
        <p:nvSpPr>
          <p:cNvPr id="14" name="Date Placeholder 4"/>
          <p:cNvSpPr txBox="1">
            <a:spLocks/>
          </p:cNvSpPr>
          <p:nvPr/>
        </p:nvSpPr>
        <p:spPr>
          <a:xfrm>
            <a:off x="3566319" y="6340470"/>
            <a:ext cx="2091002" cy="365130"/>
          </a:xfrm>
          <a:prstGeom prst="rect">
            <a:avLst/>
          </a:prstGeom>
        </p:spPr>
        <p:txBody>
          <a:bodyPr vert="horz" lIns="91409" tIns="45703" rIns="91409" bIns="45703" rtlCol="0" anchor="ctr"/>
          <a:lstStyle>
            <a:defPPr>
              <a:defRPr lang="en-US"/>
            </a:defPPr>
            <a:lvl1pPr marL="0" algn="l" defTabSz="914075" rtl="0" eaLnBrk="1" latinLnBrk="0" hangingPunct="1">
              <a:defRPr sz="1400" kern="1200">
                <a:solidFill>
                  <a:schemeClr val="tx1">
                    <a:tint val="75000"/>
                  </a:schemeClr>
                </a:solidFill>
                <a:latin typeface="+mn-lt"/>
                <a:ea typeface="+mn-ea"/>
                <a:cs typeface="+mn-cs"/>
              </a:defRPr>
            </a:lvl1pPr>
            <a:lvl2pPr marL="457043" algn="l" defTabSz="914075" rtl="0" eaLnBrk="1" latinLnBrk="0" hangingPunct="1">
              <a:defRPr sz="2000" kern="1200">
                <a:solidFill>
                  <a:schemeClr val="tx1"/>
                </a:solidFill>
                <a:latin typeface="+mn-lt"/>
                <a:ea typeface="+mn-ea"/>
                <a:cs typeface="+mn-cs"/>
              </a:defRPr>
            </a:lvl2pPr>
            <a:lvl3pPr marL="914075" algn="l" defTabSz="914075" rtl="0" eaLnBrk="1" latinLnBrk="0" hangingPunct="1">
              <a:defRPr sz="2000" kern="1200">
                <a:solidFill>
                  <a:schemeClr val="tx1"/>
                </a:solidFill>
                <a:latin typeface="+mn-lt"/>
                <a:ea typeface="+mn-ea"/>
                <a:cs typeface="+mn-cs"/>
              </a:defRPr>
            </a:lvl3pPr>
            <a:lvl4pPr marL="1371115" algn="l" defTabSz="914075" rtl="0" eaLnBrk="1" latinLnBrk="0" hangingPunct="1">
              <a:defRPr sz="2000" kern="1200">
                <a:solidFill>
                  <a:schemeClr val="tx1"/>
                </a:solidFill>
                <a:latin typeface="+mn-lt"/>
                <a:ea typeface="+mn-ea"/>
                <a:cs typeface="+mn-cs"/>
              </a:defRPr>
            </a:lvl4pPr>
            <a:lvl5pPr marL="1828154" algn="l" defTabSz="914075" rtl="0" eaLnBrk="1" latinLnBrk="0" hangingPunct="1">
              <a:defRPr sz="2000" kern="1200">
                <a:solidFill>
                  <a:schemeClr val="tx1"/>
                </a:solidFill>
                <a:latin typeface="+mn-lt"/>
                <a:ea typeface="+mn-ea"/>
                <a:cs typeface="+mn-cs"/>
              </a:defRPr>
            </a:lvl5pPr>
            <a:lvl6pPr marL="2285193" algn="l" defTabSz="914075" rtl="0" eaLnBrk="1" latinLnBrk="0" hangingPunct="1">
              <a:defRPr sz="2000" kern="1200">
                <a:solidFill>
                  <a:schemeClr val="tx1"/>
                </a:solidFill>
                <a:latin typeface="+mn-lt"/>
                <a:ea typeface="+mn-ea"/>
                <a:cs typeface="+mn-cs"/>
              </a:defRPr>
            </a:lvl6pPr>
            <a:lvl7pPr marL="2742233" algn="l" defTabSz="914075" rtl="0" eaLnBrk="1" latinLnBrk="0" hangingPunct="1">
              <a:defRPr sz="2000" kern="1200">
                <a:solidFill>
                  <a:schemeClr val="tx1"/>
                </a:solidFill>
                <a:latin typeface="+mn-lt"/>
                <a:ea typeface="+mn-ea"/>
                <a:cs typeface="+mn-cs"/>
              </a:defRPr>
            </a:lvl7pPr>
            <a:lvl8pPr marL="3199272" algn="l" defTabSz="914075" rtl="0" eaLnBrk="1" latinLnBrk="0" hangingPunct="1">
              <a:defRPr sz="2000" kern="1200">
                <a:solidFill>
                  <a:schemeClr val="tx1"/>
                </a:solidFill>
                <a:latin typeface="+mn-lt"/>
                <a:ea typeface="+mn-ea"/>
                <a:cs typeface="+mn-cs"/>
              </a:defRPr>
            </a:lvl8pPr>
            <a:lvl9pPr marL="3656309" algn="l" defTabSz="914075" rtl="0" eaLnBrk="1" latinLnBrk="0" hangingPunct="1">
              <a:defRPr sz="2000" kern="1200">
                <a:solidFill>
                  <a:schemeClr val="tx1"/>
                </a:solidFill>
                <a:latin typeface="+mn-lt"/>
                <a:ea typeface="+mn-ea"/>
                <a:cs typeface="+mn-cs"/>
              </a:defRPr>
            </a:lvl9pPr>
          </a:lstStyle>
          <a:p>
            <a:pPr algn="ctr"/>
            <a:r>
              <a:rPr lang="vi-VN" dirty="0" smtClean="0">
                <a:solidFill>
                  <a:srgbClr val="FF0000"/>
                </a:solidFill>
              </a:rPr>
              <a:t>Nhóm Android 2</a:t>
            </a:r>
            <a:endParaRPr lang="en-US" dirty="0">
              <a:solidFill>
                <a:srgbClr val="FF0000"/>
              </a:solidFill>
            </a:endParaRPr>
          </a:p>
        </p:txBody>
      </p:sp>
    </p:spTree>
    <p:extLst>
      <p:ext uri="{BB962C8B-B14F-4D97-AF65-F5344CB8AC3E}">
        <p14:creationId xmlns:p14="http://schemas.microsoft.com/office/powerpoint/2010/main" val="2028933248"/>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923</TotalTime>
  <Words>770</Words>
  <Application>Microsoft Office PowerPoint</Application>
  <PresentationFormat>Custom</PresentationFormat>
  <Paragraphs>142</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SLEEPY</dc:creator>
  <cp:lastModifiedBy>SLEEPY</cp:lastModifiedBy>
  <cp:revision>72</cp:revision>
  <dcterms:created xsi:type="dcterms:W3CDTF">2016-11-01T12:40:42Z</dcterms:created>
  <dcterms:modified xsi:type="dcterms:W3CDTF">2016-12-21T01:39:43Z</dcterms:modified>
</cp:coreProperties>
</file>